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09" r:id="rId5"/>
    <p:sldId id="306" r:id="rId6"/>
    <p:sldId id="311" r:id="rId7"/>
    <p:sldId id="340" r:id="rId8"/>
    <p:sldId id="342" r:id="rId9"/>
    <p:sldId id="343" r:id="rId10"/>
    <p:sldId id="344" r:id="rId11"/>
    <p:sldId id="345" r:id="rId12"/>
    <p:sldId id="346" r:id="rId13"/>
    <p:sldId id="348" r:id="rId14"/>
    <p:sldId id="297" r:id="rId15"/>
    <p:sldId id="349" r:id="rId16"/>
    <p:sldId id="350" r:id="rId17"/>
    <p:sldId id="351" r:id="rId18"/>
    <p:sldId id="352" r:id="rId19"/>
    <p:sldId id="260" r:id="rId20"/>
    <p:sldId id="35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guide id="4" pos="3576" userDrawn="1">
          <p15:clr>
            <a:srgbClr val="A4A3A4"/>
          </p15:clr>
        </p15:guide>
        <p15:guide id="5" pos="2208" userDrawn="1">
          <p15:clr>
            <a:srgbClr val="A4A3A4"/>
          </p15:clr>
        </p15:guide>
        <p15:guide id="6" pos="816" userDrawn="1">
          <p15:clr>
            <a:srgbClr val="A4A3A4"/>
          </p15:clr>
        </p15:guide>
        <p15:guide id="7" pos="4968" userDrawn="1">
          <p15:clr>
            <a:srgbClr val="A4A3A4"/>
          </p15:clr>
        </p15:guide>
        <p15:guide id="8" pos="63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62" autoAdjust="0"/>
  </p:normalViewPr>
  <p:slideViewPr>
    <p:cSldViewPr snapToGrid="0">
      <p:cViewPr varScale="1">
        <p:scale>
          <a:sx n="109" d="100"/>
          <a:sy n="109" d="100"/>
        </p:scale>
        <p:origin x="588" y="108"/>
      </p:cViewPr>
      <p:guideLst>
        <p:guide pos="3840"/>
        <p:guide orient="horz" pos="960"/>
        <p:guide pos="3576"/>
        <p:guide pos="2208"/>
        <p:guide pos="816"/>
        <p:guide pos="4968"/>
        <p:guide pos="636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 Id="rId4" Type="http://schemas.openxmlformats.org/officeDocument/2006/relationships/image" Target="../media/image34.png"/></Relationships>
</file>

<file path=ppt/diagrams/_rels/data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 Id="rId4" Type="http://schemas.openxmlformats.org/officeDocument/2006/relationships/image" Target="../media/image3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E2B52-F6BB-44FC-836E-F4B33FBCE622}"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IN"/>
        </a:p>
      </dgm:t>
    </dgm:pt>
    <dgm:pt modelId="{E4BB582A-D539-4166-A6DE-3D8EC99E8436}">
      <dgm:prSet phldrT="[Text]" custT="1"/>
      <dgm:spPr/>
      <dgm:t>
        <a:bodyPr/>
        <a:lstStyle/>
        <a:p>
          <a:r>
            <a:rPr lang="en-US" sz="2000" b="1" dirty="0"/>
            <a:t>Indian Market overview</a:t>
          </a:r>
          <a:r>
            <a:rPr lang="en-US" sz="2000" dirty="0"/>
            <a:t>: </a:t>
          </a:r>
        </a:p>
        <a:p>
          <a:r>
            <a:rPr lang="en-US" sz="1800" dirty="0"/>
            <a:t>In 2022, the size of the Indian snack market was INR 38,603 Crore. Looking ahead, IMARC Group projects that the market will grow at a compound annual growth rate (CAGR) of 10.4% from 2023 to 2028, reaching INR 70,731 Crore.</a:t>
          </a:r>
          <a:endParaRPr lang="en-IN" sz="1800" dirty="0"/>
        </a:p>
      </dgm:t>
    </dgm:pt>
    <dgm:pt modelId="{87B65C89-1652-4376-A3FB-EC5BD70E9AFF}" type="parTrans" cxnId="{35EE57F0-3146-4050-930B-79D6BFB3BE22}">
      <dgm:prSet/>
      <dgm:spPr/>
      <dgm:t>
        <a:bodyPr/>
        <a:lstStyle/>
        <a:p>
          <a:endParaRPr lang="en-IN"/>
        </a:p>
      </dgm:t>
    </dgm:pt>
    <dgm:pt modelId="{22DE6717-6E5E-4363-BAAE-41856B05B357}" type="sibTrans" cxnId="{35EE57F0-3146-4050-930B-79D6BFB3BE22}">
      <dgm:prSet/>
      <dgm:spPr/>
      <dgm:t>
        <a:bodyPr/>
        <a:lstStyle/>
        <a:p>
          <a:endParaRPr lang="en-IN"/>
        </a:p>
      </dgm:t>
    </dgm:pt>
    <dgm:pt modelId="{C0381958-9469-4458-A9DD-1DA8C829EDA8}">
      <dgm:prSet custT="1"/>
      <dgm:spPr/>
      <dgm:t>
        <a:bodyPr/>
        <a:lstStyle/>
        <a:p>
          <a:endParaRPr lang="en-IN" sz="1800" b="1" dirty="0"/>
        </a:p>
        <a:p>
          <a:endParaRPr lang="en-IN" sz="1800" b="1" dirty="0"/>
        </a:p>
        <a:p>
          <a:r>
            <a:rPr lang="en-IN" sz="1800" b="1" dirty="0"/>
            <a:t>Segmentation:</a:t>
          </a:r>
          <a:r>
            <a:rPr lang="en-IN" sz="1800" dirty="0"/>
            <a:t> </a:t>
          </a:r>
        </a:p>
        <a:p>
          <a:r>
            <a:rPr lang="en-US" sz="1800" dirty="0"/>
            <a:t>Market Segmentation: based on common characteristics, needs, and </a:t>
          </a:r>
          <a:r>
            <a:rPr lang="en-US" sz="1800" dirty="0" err="1"/>
            <a:t>behaviours</a:t>
          </a:r>
          <a:r>
            <a:rPr lang="en-US" sz="1800" dirty="0"/>
            <a:t>.</a:t>
          </a:r>
          <a:endParaRPr lang="en-IN" sz="1800" dirty="0"/>
        </a:p>
        <a:p>
          <a:r>
            <a:rPr lang="en-US" sz="1800" dirty="0" err="1"/>
            <a:t>Behavioural</a:t>
          </a:r>
          <a:r>
            <a:rPr lang="en-US" sz="1800" dirty="0"/>
            <a:t> Segmentation: buying habits, usage frequency, and brand loyalty.</a:t>
          </a:r>
          <a:endParaRPr lang="en-IN" sz="1800" dirty="0"/>
        </a:p>
        <a:p>
          <a:r>
            <a:rPr lang="en-US" sz="1800" dirty="0"/>
            <a:t>Health and Dietary Preferences: dietary restrictions, nutritional preferences, and health-consciousness</a:t>
          </a:r>
          <a:r>
            <a:rPr lang="en-US" sz="1600" dirty="0"/>
            <a:t>.</a:t>
          </a:r>
          <a:endParaRPr lang="en-IN" sz="1600" dirty="0"/>
        </a:p>
        <a:p>
          <a:endParaRPr lang="en-IN" sz="1400" dirty="0"/>
        </a:p>
        <a:p>
          <a:r>
            <a:rPr lang="en-US" sz="1400" dirty="0"/>
            <a:t>.</a:t>
          </a:r>
          <a:endParaRPr lang="en-IN" sz="1400" dirty="0"/>
        </a:p>
      </dgm:t>
    </dgm:pt>
    <dgm:pt modelId="{B4AD555F-5A43-404B-BC4E-901A08F5CB0D}" type="parTrans" cxnId="{C6412757-4571-47EF-8312-0A9E768D4337}">
      <dgm:prSet/>
      <dgm:spPr/>
      <dgm:t>
        <a:bodyPr/>
        <a:lstStyle/>
        <a:p>
          <a:endParaRPr lang="en-IN"/>
        </a:p>
      </dgm:t>
    </dgm:pt>
    <dgm:pt modelId="{A1935747-2C61-43F6-8340-7AB437B2569A}" type="sibTrans" cxnId="{C6412757-4571-47EF-8312-0A9E768D4337}">
      <dgm:prSet/>
      <dgm:spPr/>
      <dgm:t>
        <a:bodyPr/>
        <a:lstStyle/>
        <a:p>
          <a:endParaRPr lang="en-IN"/>
        </a:p>
      </dgm:t>
    </dgm:pt>
    <dgm:pt modelId="{235A031D-F1F8-4FE9-8614-3F1B155ECF75}">
      <dgm:prSet/>
      <dgm:spPr/>
      <dgm:t>
        <a:bodyPr/>
        <a:lstStyle/>
        <a:p>
          <a:r>
            <a:rPr lang="en-US" b="1" dirty="0"/>
            <a:t>Target Customers: </a:t>
          </a:r>
        </a:p>
        <a:p>
          <a:r>
            <a:rPr lang="en-US" b="0" dirty="0"/>
            <a:t>Active yoga practitioners, gym goers, and other fitness enthusiasts between the ages of 18 and 45, working adults who are looking for quick, wholesome snack options.</a:t>
          </a:r>
          <a:endParaRPr lang="en-IN" dirty="0"/>
        </a:p>
      </dgm:t>
    </dgm:pt>
    <dgm:pt modelId="{E8D51D96-DE4E-48D3-8E39-0AA4C0521DEB}" type="parTrans" cxnId="{88AC68E9-61BF-477D-A0F9-71B29CB084BF}">
      <dgm:prSet/>
      <dgm:spPr/>
      <dgm:t>
        <a:bodyPr/>
        <a:lstStyle/>
        <a:p>
          <a:endParaRPr lang="en-IN"/>
        </a:p>
      </dgm:t>
    </dgm:pt>
    <dgm:pt modelId="{AA03CDE9-03A6-4AA3-BFDB-643398843B11}" type="sibTrans" cxnId="{88AC68E9-61BF-477D-A0F9-71B29CB084BF}">
      <dgm:prSet/>
      <dgm:spPr/>
      <dgm:t>
        <a:bodyPr/>
        <a:lstStyle/>
        <a:p>
          <a:endParaRPr lang="en-IN"/>
        </a:p>
      </dgm:t>
    </dgm:pt>
    <dgm:pt modelId="{5B730178-DF76-4DAF-BB0D-19C8D58A31FF}" type="pres">
      <dgm:prSet presAssocID="{319E2B52-F6BB-44FC-836E-F4B33FBCE622}" presName="Name0" presStyleCnt="0">
        <dgm:presLayoutVars>
          <dgm:dir/>
          <dgm:resizeHandles val="exact"/>
        </dgm:presLayoutVars>
      </dgm:prSet>
      <dgm:spPr/>
    </dgm:pt>
    <dgm:pt modelId="{F6CDE56A-73A2-42DD-BD14-FF2CC1C40079}" type="pres">
      <dgm:prSet presAssocID="{E4BB582A-D539-4166-A6DE-3D8EC99E8436}" presName="composite" presStyleCnt="0"/>
      <dgm:spPr/>
    </dgm:pt>
    <dgm:pt modelId="{8ED08D3C-CC61-4A60-A114-9A12D51CA438}" type="pres">
      <dgm:prSet presAssocID="{E4BB582A-D539-4166-A6DE-3D8EC99E8436}" presName="rect1" presStyleLbl="trAlignAcc1" presStyleIdx="0" presStyleCnt="3" custLinFactNeighborX="-112" custLinFactNeighborY="-10801">
        <dgm:presLayoutVars>
          <dgm:bulletEnabled val="1"/>
        </dgm:presLayoutVars>
      </dgm:prSet>
      <dgm:spPr/>
    </dgm:pt>
    <dgm:pt modelId="{CBC93DDE-5A71-4690-8324-A4A06B28EE55}" type="pres">
      <dgm:prSet presAssocID="{E4BB582A-D539-4166-A6DE-3D8EC99E8436}" presName="rect2" presStyleLbl="fgImgPlace1" presStyleIdx="0" presStyleCnt="3"/>
      <dgm:spPr>
        <a:blipFill rotWithShape="1">
          <a:blip xmlns:r="http://schemas.openxmlformats.org/officeDocument/2006/relationships" r:embed="rId1"/>
          <a:srcRect/>
          <a:stretch>
            <a:fillRect l="-63000" r="-63000"/>
          </a:stretch>
        </a:blipFill>
      </dgm:spPr>
    </dgm:pt>
    <dgm:pt modelId="{6E91A536-80D2-4134-83BB-A127ABB7A9D5}" type="pres">
      <dgm:prSet presAssocID="{22DE6717-6E5E-4363-BAAE-41856B05B357}" presName="sibTrans" presStyleCnt="0"/>
      <dgm:spPr/>
    </dgm:pt>
    <dgm:pt modelId="{56C88307-62EF-4173-9BC5-6C51826AAAA3}" type="pres">
      <dgm:prSet presAssocID="{C0381958-9469-4458-A9DD-1DA8C829EDA8}" presName="composite" presStyleCnt="0"/>
      <dgm:spPr/>
    </dgm:pt>
    <dgm:pt modelId="{4A4BC9E3-D3D9-4F51-8F00-4C8D311FF872}" type="pres">
      <dgm:prSet presAssocID="{C0381958-9469-4458-A9DD-1DA8C829EDA8}" presName="rect1" presStyleLbl="trAlignAcc1" presStyleIdx="1" presStyleCnt="3">
        <dgm:presLayoutVars>
          <dgm:bulletEnabled val="1"/>
        </dgm:presLayoutVars>
      </dgm:prSet>
      <dgm:spPr/>
    </dgm:pt>
    <dgm:pt modelId="{3762C90E-EBE8-462D-B912-39D8A3A8091F}" type="pres">
      <dgm:prSet presAssocID="{C0381958-9469-4458-A9DD-1DA8C829EDA8}" presName="rect2" presStyleLbl="fgImgPlace1" presStyleIdx="1" presStyleCnt="3"/>
      <dgm:spPr>
        <a:blipFill rotWithShape="1">
          <a:blip xmlns:r="http://schemas.openxmlformats.org/officeDocument/2006/relationships" r:embed="rId2"/>
          <a:srcRect/>
          <a:stretch>
            <a:fillRect l="-52000" r="-52000"/>
          </a:stretch>
        </a:blipFill>
      </dgm:spPr>
    </dgm:pt>
    <dgm:pt modelId="{11966000-984C-4C3F-8788-4CAADAD51B35}" type="pres">
      <dgm:prSet presAssocID="{A1935747-2C61-43F6-8340-7AB437B2569A}" presName="sibTrans" presStyleCnt="0"/>
      <dgm:spPr/>
    </dgm:pt>
    <dgm:pt modelId="{B2032179-583B-4791-94CE-7DACAA29D5A8}" type="pres">
      <dgm:prSet presAssocID="{235A031D-F1F8-4FE9-8614-3F1B155ECF75}" presName="composite" presStyleCnt="0"/>
      <dgm:spPr/>
    </dgm:pt>
    <dgm:pt modelId="{8825D772-D465-42BE-B822-BD919BFBDBB0}" type="pres">
      <dgm:prSet presAssocID="{235A031D-F1F8-4FE9-8614-3F1B155ECF75}" presName="rect1" presStyleLbl="trAlignAcc1" presStyleIdx="2" presStyleCnt="3" custLinFactNeighborX="-670" custLinFactNeighborY="19687">
        <dgm:presLayoutVars>
          <dgm:bulletEnabled val="1"/>
        </dgm:presLayoutVars>
      </dgm:prSet>
      <dgm:spPr/>
    </dgm:pt>
    <dgm:pt modelId="{DF783004-CDB0-4B65-A5EA-1B2C0E22BEFE}" type="pres">
      <dgm:prSet presAssocID="{235A031D-F1F8-4FE9-8614-3F1B155ECF75}" presName="rect2" presStyleLbl="fgImgPlace1" presStyleIdx="2" presStyleCnt="3" custScaleY="101749" custLinFactNeighborX="-2280" custLinFactNeighborY="21153"/>
      <dgm:spPr>
        <a:blipFill rotWithShape="1">
          <a:blip xmlns:r="http://schemas.openxmlformats.org/officeDocument/2006/relationships" r:embed="rId3"/>
          <a:srcRect/>
          <a:stretch>
            <a:fillRect l="-57000" r="-57000"/>
          </a:stretch>
        </a:blipFill>
      </dgm:spPr>
    </dgm:pt>
  </dgm:ptLst>
  <dgm:cxnLst>
    <dgm:cxn modelId="{BB11E330-F5D5-406F-8CF2-F30CA4B25967}" type="presOf" srcId="{319E2B52-F6BB-44FC-836E-F4B33FBCE622}" destId="{5B730178-DF76-4DAF-BB0D-19C8D58A31FF}" srcOrd="0" destOrd="0" presId="urn:microsoft.com/office/officeart/2008/layout/PictureStrips"/>
    <dgm:cxn modelId="{8E0F3131-23DA-4A17-BC59-AE23E3CB713E}" type="presOf" srcId="{235A031D-F1F8-4FE9-8614-3F1B155ECF75}" destId="{8825D772-D465-42BE-B822-BD919BFBDBB0}" srcOrd="0" destOrd="0" presId="urn:microsoft.com/office/officeart/2008/layout/PictureStrips"/>
    <dgm:cxn modelId="{C6412757-4571-47EF-8312-0A9E768D4337}" srcId="{319E2B52-F6BB-44FC-836E-F4B33FBCE622}" destId="{C0381958-9469-4458-A9DD-1DA8C829EDA8}" srcOrd="1" destOrd="0" parTransId="{B4AD555F-5A43-404B-BC4E-901A08F5CB0D}" sibTransId="{A1935747-2C61-43F6-8340-7AB437B2569A}"/>
    <dgm:cxn modelId="{B9E034DB-9B64-493A-A383-DA7F16BE59AF}" type="presOf" srcId="{C0381958-9469-4458-A9DD-1DA8C829EDA8}" destId="{4A4BC9E3-D3D9-4F51-8F00-4C8D311FF872}" srcOrd="0" destOrd="0" presId="urn:microsoft.com/office/officeart/2008/layout/PictureStrips"/>
    <dgm:cxn modelId="{88AC68E9-61BF-477D-A0F9-71B29CB084BF}" srcId="{319E2B52-F6BB-44FC-836E-F4B33FBCE622}" destId="{235A031D-F1F8-4FE9-8614-3F1B155ECF75}" srcOrd="2" destOrd="0" parTransId="{E8D51D96-DE4E-48D3-8E39-0AA4C0521DEB}" sibTransId="{AA03CDE9-03A6-4AA3-BFDB-643398843B11}"/>
    <dgm:cxn modelId="{35EE57F0-3146-4050-930B-79D6BFB3BE22}" srcId="{319E2B52-F6BB-44FC-836E-F4B33FBCE622}" destId="{E4BB582A-D539-4166-A6DE-3D8EC99E8436}" srcOrd="0" destOrd="0" parTransId="{87B65C89-1652-4376-A3FB-EC5BD70E9AFF}" sibTransId="{22DE6717-6E5E-4363-BAAE-41856B05B357}"/>
    <dgm:cxn modelId="{87875DF1-128E-4B0B-ABA2-BC70C5C79DAA}" type="presOf" srcId="{E4BB582A-D539-4166-A6DE-3D8EC99E8436}" destId="{8ED08D3C-CC61-4A60-A114-9A12D51CA438}" srcOrd="0" destOrd="0" presId="urn:microsoft.com/office/officeart/2008/layout/PictureStrips"/>
    <dgm:cxn modelId="{039BF6F5-C392-4265-A749-A59451243075}" type="presParOf" srcId="{5B730178-DF76-4DAF-BB0D-19C8D58A31FF}" destId="{F6CDE56A-73A2-42DD-BD14-FF2CC1C40079}" srcOrd="0" destOrd="0" presId="urn:microsoft.com/office/officeart/2008/layout/PictureStrips"/>
    <dgm:cxn modelId="{A420633A-F259-441B-B587-074CA1132B0F}" type="presParOf" srcId="{F6CDE56A-73A2-42DD-BD14-FF2CC1C40079}" destId="{8ED08D3C-CC61-4A60-A114-9A12D51CA438}" srcOrd="0" destOrd="0" presId="urn:microsoft.com/office/officeart/2008/layout/PictureStrips"/>
    <dgm:cxn modelId="{563AC636-BD8D-4641-88BC-89A70D29BDD4}" type="presParOf" srcId="{F6CDE56A-73A2-42DD-BD14-FF2CC1C40079}" destId="{CBC93DDE-5A71-4690-8324-A4A06B28EE55}" srcOrd="1" destOrd="0" presId="urn:microsoft.com/office/officeart/2008/layout/PictureStrips"/>
    <dgm:cxn modelId="{5D192F3B-5DB3-4A7F-91A8-6FC7491D1B3B}" type="presParOf" srcId="{5B730178-DF76-4DAF-BB0D-19C8D58A31FF}" destId="{6E91A536-80D2-4134-83BB-A127ABB7A9D5}" srcOrd="1" destOrd="0" presId="urn:microsoft.com/office/officeart/2008/layout/PictureStrips"/>
    <dgm:cxn modelId="{B9021BB6-EA43-4918-A5D7-8B93344B17C7}" type="presParOf" srcId="{5B730178-DF76-4DAF-BB0D-19C8D58A31FF}" destId="{56C88307-62EF-4173-9BC5-6C51826AAAA3}" srcOrd="2" destOrd="0" presId="urn:microsoft.com/office/officeart/2008/layout/PictureStrips"/>
    <dgm:cxn modelId="{ED16BA71-21C7-45AE-89A7-924DC400FDB8}" type="presParOf" srcId="{56C88307-62EF-4173-9BC5-6C51826AAAA3}" destId="{4A4BC9E3-D3D9-4F51-8F00-4C8D311FF872}" srcOrd="0" destOrd="0" presId="urn:microsoft.com/office/officeart/2008/layout/PictureStrips"/>
    <dgm:cxn modelId="{590EDF3E-A8D3-4628-8A5D-1D71B4DD10C7}" type="presParOf" srcId="{56C88307-62EF-4173-9BC5-6C51826AAAA3}" destId="{3762C90E-EBE8-462D-B912-39D8A3A8091F}" srcOrd="1" destOrd="0" presId="urn:microsoft.com/office/officeart/2008/layout/PictureStrips"/>
    <dgm:cxn modelId="{2A73066E-7180-4DEF-8DB3-DCB0C13B4D6E}" type="presParOf" srcId="{5B730178-DF76-4DAF-BB0D-19C8D58A31FF}" destId="{11966000-984C-4C3F-8788-4CAADAD51B35}" srcOrd="3" destOrd="0" presId="urn:microsoft.com/office/officeart/2008/layout/PictureStrips"/>
    <dgm:cxn modelId="{7D37AF56-3E45-4E12-858E-579D7FF63011}" type="presParOf" srcId="{5B730178-DF76-4DAF-BB0D-19C8D58A31FF}" destId="{B2032179-583B-4791-94CE-7DACAA29D5A8}" srcOrd="4" destOrd="0" presId="urn:microsoft.com/office/officeart/2008/layout/PictureStrips"/>
    <dgm:cxn modelId="{7F97043E-A669-4605-8B48-C373D9589CA4}" type="presParOf" srcId="{B2032179-583B-4791-94CE-7DACAA29D5A8}" destId="{8825D772-D465-42BE-B822-BD919BFBDBB0}" srcOrd="0" destOrd="0" presId="urn:microsoft.com/office/officeart/2008/layout/PictureStrips"/>
    <dgm:cxn modelId="{526F2BD0-664F-4601-8CC1-FFBC54233A4E}" type="presParOf" srcId="{B2032179-583B-4791-94CE-7DACAA29D5A8}" destId="{DF783004-CDB0-4B65-A5EA-1B2C0E22BEF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9E2B52-F6BB-44FC-836E-F4B33FBCE622}" type="doc">
      <dgm:prSet loTypeId="urn:microsoft.com/office/officeart/2008/layout/PictureStrips" loCatId="picture" qsTypeId="urn:microsoft.com/office/officeart/2005/8/quickstyle/simple2" qsCatId="simple" csTypeId="urn:microsoft.com/office/officeart/2005/8/colors/accent4_1" csCatId="accent4" phldr="1"/>
      <dgm:spPr/>
      <dgm:t>
        <a:bodyPr/>
        <a:lstStyle/>
        <a:p>
          <a:endParaRPr lang="en-IN"/>
        </a:p>
      </dgm:t>
    </dgm:pt>
    <dgm:pt modelId="{E4BB582A-D539-4166-A6DE-3D8EC99E8436}">
      <dgm:prSet phldrT="[Text]" custT="1"/>
      <dgm:spPr/>
      <dgm:t>
        <a:bodyPr/>
        <a:lstStyle/>
        <a:p>
          <a:r>
            <a:rPr lang="en-US" sz="2000" b="1" dirty="0"/>
            <a:t>Patanjali: </a:t>
          </a:r>
        </a:p>
        <a:p>
          <a:r>
            <a:rPr lang="en-US" sz="2000" b="0" dirty="0"/>
            <a:t>Known for manufacturing and selling products like ayurvedic medicines, herbal supplements etc.</a:t>
          </a:r>
          <a:endParaRPr lang="en-IN" sz="2000" b="0" dirty="0"/>
        </a:p>
        <a:p>
          <a:endParaRPr lang="en-IN" sz="2000" dirty="0"/>
        </a:p>
      </dgm:t>
    </dgm:pt>
    <dgm:pt modelId="{87B65C89-1652-4376-A3FB-EC5BD70E9AFF}" type="parTrans" cxnId="{35EE57F0-3146-4050-930B-79D6BFB3BE22}">
      <dgm:prSet/>
      <dgm:spPr/>
      <dgm:t>
        <a:bodyPr/>
        <a:lstStyle/>
        <a:p>
          <a:endParaRPr lang="en-IN"/>
        </a:p>
      </dgm:t>
    </dgm:pt>
    <dgm:pt modelId="{22DE6717-6E5E-4363-BAAE-41856B05B357}" type="sibTrans" cxnId="{35EE57F0-3146-4050-930B-79D6BFB3BE22}">
      <dgm:prSet/>
      <dgm:spPr/>
      <dgm:t>
        <a:bodyPr/>
        <a:lstStyle/>
        <a:p>
          <a:endParaRPr lang="en-IN"/>
        </a:p>
      </dgm:t>
    </dgm:pt>
    <dgm:pt modelId="{C0381958-9469-4458-A9DD-1DA8C829EDA8}">
      <dgm:prSet custT="1"/>
      <dgm:spPr/>
      <dgm:t>
        <a:bodyPr/>
        <a:lstStyle/>
        <a:p>
          <a:endParaRPr lang="en-IN" sz="1800" b="1" dirty="0"/>
        </a:p>
        <a:p>
          <a:endParaRPr lang="en-IN" sz="1800" b="1" dirty="0"/>
        </a:p>
        <a:p>
          <a:r>
            <a:rPr lang="en-IN" sz="2000" b="1" dirty="0" err="1"/>
            <a:t>Yogabar</a:t>
          </a:r>
          <a:r>
            <a:rPr lang="en-IN" sz="2000" b="1" dirty="0"/>
            <a:t>:</a:t>
          </a:r>
        </a:p>
        <a:p>
          <a:r>
            <a:rPr lang="en-IN" sz="2000" b="0" dirty="0"/>
            <a:t>Known for their protein bar, protein muesli, high protein oats etc. </a:t>
          </a:r>
        </a:p>
        <a:p>
          <a:endParaRPr lang="en-IN" sz="1400" dirty="0"/>
        </a:p>
        <a:p>
          <a:r>
            <a:rPr lang="en-US" sz="1400" dirty="0"/>
            <a:t>.</a:t>
          </a:r>
          <a:endParaRPr lang="en-IN" sz="1400" dirty="0"/>
        </a:p>
      </dgm:t>
    </dgm:pt>
    <dgm:pt modelId="{B4AD555F-5A43-404B-BC4E-901A08F5CB0D}" type="parTrans" cxnId="{C6412757-4571-47EF-8312-0A9E768D4337}">
      <dgm:prSet/>
      <dgm:spPr/>
      <dgm:t>
        <a:bodyPr/>
        <a:lstStyle/>
        <a:p>
          <a:endParaRPr lang="en-IN"/>
        </a:p>
      </dgm:t>
    </dgm:pt>
    <dgm:pt modelId="{A1935747-2C61-43F6-8340-7AB437B2569A}" type="sibTrans" cxnId="{C6412757-4571-47EF-8312-0A9E768D4337}">
      <dgm:prSet/>
      <dgm:spPr/>
      <dgm:t>
        <a:bodyPr/>
        <a:lstStyle/>
        <a:p>
          <a:endParaRPr lang="en-IN"/>
        </a:p>
      </dgm:t>
    </dgm:pt>
    <dgm:pt modelId="{235A031D-F1F8-4FE9-8614-3F1B155ECF75}">
      <dgm:prSet custT="1"/>
      <dgm:spPr/>
      <dgm:t>
        <a:bodyPr/>
        <a:lstStyle/>
        <a:p>
          <a:r>
            <a:rPr lang="en-US" sz="2000" b="1" dirty="0"/>
            <a:t>Muscle Blaze: </a:t>
          </a:r>
        </a:p>
        <a:p>
          <a:r>
            <a:rPr lang="en-US" sz="2000" b="0" dirty="0"/>
            <a:t>Known for whey proteins and health foods like protein muesli and oats.</a:t>
          </a:r>
          <a:endParaRPr lang="en-IN" sz="2000" b="0" dirty="0"/>
        </a:p>
        <a:p>
          <a:endParaRPr lang="en-IN" sz="2100" dirty="0"/>
        </a:p>
      </dgm:t>
    </dgm:pt>
    <dgm:pt modelId="{E8D51D96-DE4E-48D3-8E39-0AA4C0521DEB}" type="parTrans" cxnId="{88AC68E9-61BF-477D-A0F9-71B29CB084BF}">
      <dgm:prSet/>
      <dgm:spPr/>
      <dgm:t>
        <a:bodyPr/>
        <a:lstStyle/>
        <a:p>
          <a:endParaRPr lang="en-IN"/>
        </a:p>
      </dgm:t>
    </dgm:pt>
    <dgm:pt modelId="{AA03CDE9-03A6-4AA3-BFDB-643398843B11}" type="sibTrans" cxnId="{88AC68E9-61BF-477D-A0F9-71B29CB084BF}">
      <dgm:prSet/>
      <dgm:spPr/>
      <dgm:t>
        <a:bodyPr/>
        <a:lstStyle/>
        <a:p>
          <a:endParaRPr lang="en-IN"/>
        </a:p>
      </dgm:t>
    </dgm:pt>
    <dgm:pt modelId="{5B730178-DF76-4DAF-BB0D-19C8D58A31FF}" type="pres">
      <dgm:prSet presAssocID="{319E2B52-F6BB-44FC-836E-F4B33FBCE622}" presName="Name0" presStyleCnt="0">
        <dgm:presLayoutVars>
          <dgm:dir/>
          <dgm:resizeHandles val="exact"/>
        </dgm:presLayoutVars>
      </dgm:prSet>
      <dgm:spPr/>
    </dgm:pt>
    <dgm:pt modelId="{F6CDE56A-73A2-42DD-BD14-FF2CC1C40079}" type="pres">
      <dgm:prSet presAssocID="{E4BB582A-D539-4166-A6DE-3D8EC99E8436}" presName="composite" presStyleCnt="0"/>
      <dgm:spPr/>
    </dgm:pt>
    <dgm:pt modelId="{8ED08D3C-CC61-4A60-A114-9A12D51CA438}" type="pres">
      <dgm:prSet presAssocID="{E4BB582A-D539-4166-A6DE-3D8EC99E8436}" presName="rect1" presStyleLbl="trAlignAcc1" presStyleIdx="0" presStyleCnt="3" custLinFactNeighborX="-112" custLinFactNeighborY="-8467">
        <dgm:presLayoutVars>
          <dgm:bulletEnabled val="1"/>
        </dgm:presLayoutVars>
      </dgm:prSet>
      <dgm:spPr/>
    </dgm:pt>
    <dgm:pt modelId="{CBC93DDE-5A71-4690-8324-A4A06B28EE55}" type="pres">
      <dgm:prSet presAssocID="{E4BB582A-D539-4166-A6DE-3D8EC99E8436}" presName="rect2" presStyleLbl="fgImgPlace1" presStyleIdx="0" presStyleCnt="3" custScaleX="93101" custScaleY="94247"/>
      <dgm:spPr>
        <a:blipFill rotWithShape="1">
          <a:blip xmlns:r="http://schemas.openxmlformats.org/officeDocument/2006/relationships" r:embed="rId1"/>
          <a:srcRect/>
          <a:stretch>
            <a:fillRect l="-28000" r="-28000"/>
          </a:stretch>
        </a:blipFill>
      </dgm:spPr>
    </dgm:pt>
    <dgm:pt modelId="{6E91A536-80D2-4134-83BB-A127ABB7A9D5}" type="pres">
      <dgm:prSet presAssocID="{22DE6717-6E5E-4363-BAAE-41856B05B357}" presName="sibTrans" presStyleCnt="0"/>
      <dgm:spPr/>
    </dgm:pt>
    <dgm:pt modelId="{56C88307-62EF-4173-9BC5-6C51826AAAA3}" type="pres">
      <dgm:prSet presAssocID="{C0381958-9469-4458-A9DD-1DA8C829EDA8}" presName="composite" presStyleCnt="0"/>
      <dgm:spPr/>
    </dgm:pt>
    <dgm:pt modelId="{4A4BC9E3-D3D9-4F51-8F00-4C8D311FF872}" type="pres">
      <dgm:prSet presAssocID="{C0381958-9469-4458-A9DD-1DA8C829EDA8}" presName="rect1" presStyleLbl="trAlignAcc1" presStyleIdx="1" presStyleCnt="3">
        <dgm:presLayoutVars>
          <dgm:bulletEnabled val="1"/>
        </dgm:presLayoutVars>
      </dgm:prSet>
      <dgm:spPr/>
    </dgm:pt>
    <dgm:pt modelId="{3762C90E-EBE8-462D-B912-39D8A3A8091F}" type="pres">
      <dgm:prSet presAssocID="{C0381958-9469-4458-A9DD-1DA8C829EDA8}" presName="rect2" presStyleLbl="fgImgPlace1" presStyleIdx="1" presStyleCnt="3" custLinFactNeighborX="-2517" custLinFactNeighborY="-1523"/>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3000" r="-23000"/>
          </a:stretch>
        </a:blipFill>
      </dgm:spPr>
    </dgm:pt>
    <dgm:pt modelId="{11966000-984C-4C3F-8788-4CAADAD51B35}" type="pres">
      <dgm:prSet presAssocID="{A1935747-2C61-43F6-8340-7AB437B2569A}" presName="sibTrans" presStyleCnt="0"/>
      <dgm:spPr/>
    </dgm:pt>
    <dgm:pt modelId="{B2032179-583B-4791-94CE-7DACAA29D5A8}" type="pres">
      <dgm:prSet presAssocID="{235A031D-F1F8-4FE9-8614-3F1B155ECF75}" presName="composite" presStyleCnt="0"/>
      <dgm:spPr/>
    </dgm:pt>
    <dgm:pt modelId="{8825D772-D465-42BE-B822-BD919BFBDBB0}" type="pres">
      <dgm:prSet presAssocID="{235A031D-F1F8-4FE9-8614-3F1B155ECF75}" presName="rect1" presStyleLbl="trAlignAcc1" presStyleIdx="2" presStyleCnt="3" custLinFactNeighborX="-670" custLinFactNeighborY="19687">
        <dgm:presLayoutVars>
          <dgm:bulletEnabled val="1"/>
        </dgm:presLayoutVars>
      </dgm:prSet>
      <dgm:spPr/>
    </dgm:pt>
    <dgm:pt modelId="{DF783004-CDB0-4B65-A5EA-1B2C0E22BEFE}" type="pres">
      <dgm:prSet presAssocID="{235A031D-F1F8-4FE9-8614-3F1B155ECF75}" presName="rect2" presStyleLbl="fgImgPlace1" presStyleIdx="2" presStyleCnt="3" custLinFactNeighborY="22804"/>
      <dgm:spPr>
        <a:blipFill rotWithShape="1">
          <a:blip xmlns:r="http://schemas.openxmlformats.org/officeDocument/2006/relationships" r:embed="rId3"/>
          <a:srcRect/>
          <a:stretch>
            <a:fillRect l="-27000" r="-27000"/>
          </a:stretch>
        </a:blipFill>
      </dgm:spPr>
    </dgm:pt>
  </dgm:ptLst>
  <dgm:cxnLst>
    <dgm:cxn modelId="{BB11E330-F5D5-406F-8CF2-F30CA4B25967}" type="presOf" srcId="{319E2B52-F6BB-44FC-836E-F4B33FBCE622}" destId="{5B730178-DF76-4DAF-BB0D-19C8D58A31FF}" srcOrd="0" destOrd="0" presId="urn:microsoft.com/office/officeart/2008/layout/PictureStrips"/>
    <dgm:cxn modelId="{8E0F3131-23DA-4A17-BC59-AE23E3CB713E}" type="presOf" srcId="{235A031D-F1F8-4FE9-8614-3F1B155ECF75}" destId="{8825D772-D465-42BE-B822-BD919BFBDBB0}" srcOrd="0" destOrd="0" presId="urn:microsoft.com/office/officeart/2008/layout/PictureStrips"/>
    <dgm:cxn modelId="{C6412757-4571-47EF-8312-0A9E768D4337}" srcId="{319E2B52-F6BB-44FC-836E-F4B33FBCE622}" destId="{C0381958-9469-4458-A9DD-1DA8C829EDA8}" srcOrd="1" destOrd="0" parTransId="{B4AD555F-5A43-404B-BC4E-901A08F5CB0D}" sibTransId="{A1935747-2C61-43F6-8340-7AB437B2569A}"/>
    <dgm:cxn modelId="{B9E034DB-9B64-493A-A383-DA7F16BE59AF}" type="presOf" srcId="{C0381958-9469-4458-A9DD-1DA8C829EDA8}" destId="{4A4BC9E3-D3D9-4F51-8F00-4C8D311FF872}" srcOrd="0" destOrd="0" presId="urn:microsoft.com/office/officeart/2008/layout/PictureStrips"/>
    <dgm:cxn modelId="{88AC68E9-61BF-477D-A0F9-71B29CB084BF}" srcId="{319E2B52-F6BB-44FC-836E-F4B33FBCE622}" destId="{235A031D-F1F8-4FE9-8614-3F1B155ECF75}" srcOrd="2" destOrd="0" parTransId="{E8D51D96-DE4E-48D3-8E39-0AA4C0521DEB}" sibTransId="{AA03CDE9-03A6-4AA3-BFDB-643398843B11}"/>
    <dgm:cxn modelId="{35EE57F0-3146-4050-930B-79D6BFB3BE22}" srcId="{319E2B52-F6BB-44FC-836E-F4B33FBCE622}" destId="{E4BB582A-D539-4166-A6DE-3D8EC99E8436}" srcOrd="0" destOrd="0" parTransId="{87B65C89-1652-4376-A3FB-EC5BD70E9AFF}" sibTransId="{22DE6717-6E5E-4363-BAAE-41856B05B357}"/>
    <dgm:cxn modelId="{87875DF1-128E-4B0B-ABA2-BC70C5C79DAA}" type="presOf" srcId="{E4BB582A-D539-4166-A6DE-3D8EC99E8436}" destId="{8ED08D3C-CC61-4A60-A114-9A12D51CA438}" srcOrd="0" destOrd="0" presId="urn:microsoft.com/office/officeart/2008/layout/PictureStrips"/>
    <dgm:cxn modelId="{039BF6F5-C392-4265-A749-A59451243075}" type="presParOf" srcId="{5B730178-DF76-4DAF-BB0D-19C8D58A31FF}" destId="{F6CDE56A-73A2-42DD-BD14-FF2CC1C40079}" srcOrd="0" destOrd="0" presId="urn:microsoft.com/office/officeart/2008/layout/PictureStrips"/>
    <dgm:cxn modelId="{A420633A-F259-441B-B587-074CA1132B0F}" type="presParOf" srcId="{F6CDE56A-73A2-42DD-BD14-FF2CC1C40079}" destId="{8ED08D3C-CC61-4A60-A114-9A12D51CA438}" srcOrd="0" destOrd="0" presId="urn:microsoft.com/office/officeart/2008/layout/PictureStrips"/>
    <dgm:cxn modelId="{563AC636-BD8D-4641-88BC-89A70D29BDD4}" type="presParOf" srcId="{F6CDE56A-73A2-42DD-BD14-FF2CC1C40079}" destId="{CBC93DDE-5A71-4690-8324-A4A06B28EE55}" srcOrd="1" destOrd="0" presId="urn:microsoft.com/office/officeart/2008/layout/PictureStrips"/>
    <dgm:cxn modelId="{5D192F3B-5DB3-4A7F-91A8-6FC7491D1B3B}" type="presParOf" srcId="{5B730178-DF76-4DAF-BB0D-19C8D58A31FF}" destId="{6E91A536-80D2-4134-83BB-A127ABB7A9D5}" srcOrd="1" destOrd="0" presId="urn:microsoft.com/office/officeart/2008/layout/PictureStrips"/>
    <dgm:cxn modelId="{B9021BB6-EA43-4918-A5D7-8B93344B17C7}" type="presParOf" srcId="{5B730178-DF76-4DAF-BB0D-19C8D58A31FF}" destId="{56C88307-62EF-4173-9BC5-6C51826AAAA3}" srcOrd="2" destOrd="0" presId="urn:microsoft.com/office/officeart/2008/layout/PictureStrips"/>
    <dgm:cxn modelId="{ED16BA71-21C7-45AE-89A7-924DC400FDB8}" type="presParOf" srcId="{56C88307-62EF-4173-9BC5-6C51826AAAA3}" destId="{4A4BC9E3-D3D9-4F51-8F00-4C8D311FF872}" srcOrd="0" destOrd="0" presId="urn:microsoft.com/office/officeart/2008/layout/PictureStrips"/>
    <dgm:cxn modelId="{590EDF3E-A8D3-4628-8A5D-1D71B4DD10C7}" type="presParOf" srcId="{56C88307-62EF-4173-9BC5-6C51826AAAA3}" destId="{3762C90E-EBE8-462D-B912-39D8A3A8091F}" srcOrd="1" destOrd="0" presId="urn:microsoft.com/office/officeart/2008/layout/PictureStrips"/>
    <dgm:cxn modelId="{2A73066E-7180-4DEF-8DB3-DCB0C13B4D6E}" type="presParOf" srcId="{5B730178-DF76-4DAF-BB0D-19C8D58A31FF}" destId="{11966000-984C-4C3F-8788-4CAADAD51B35}" srcOrd="3" destOrd="0" presId="urn:microsoft.com/office/officeart/2008/layout/PictureStrips"/>
    <dgm:cxn modelId="{7D37AF56-3E45-4E12-858E-579D7FF63011}" type="presParOf" srcId="{5B730178-DF76-4DAF-BB0D-19C8D58A31FF}" destId="{B2032179-583B-4791-94CE-7DACAA29D5A8}" srcOrd="4" destOrd="0" presId="urn:microsoft.com/office/officeart/2008/layout/PictureStrips"/>
    <dgm:cxn modelId="{7F97043E-A669-4605-8B48-C373D9589CA4}" type="presParOf" srcId="{B2032179-583B-4791-94CE-7DACAA29D5A8}" destId="{8825D772-D465-42BE-B822-BD919BFBDBB0}" srcOrd="0" destOrd="0" presId="urn:microsoft.com/office/officeart/2008/layout/PictureStrips"/>
    <dgm:cxn modelId="{526F2BD0-664F-4601-8CC1-FFBC54233A4E}" type="presParOf" srcId="{B2032179-583B-4791-94CE-7DACAA29D5A8}" destId="{DF783004-CDB0-4B65-A5EA-1B2C0E22BEFE}"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9E2B52-F6BB-44FC-836E-F4B33FBCE622}"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IN"/>
        </a:p>
      </dgm:t>
    </dgm:pt>
    <dgm:pt modelId="{E4BB582A-D539-4166-A6DE-3D8EC99E8436}">
      <dgm:prSet phldrT="[Text]" custT="1"/>
      <dgm:spPr/>
      <dgm:t>
        <a:bodyPr/>
        <a:lstStyle/>
        <a:p>
          <a:r>
            <a:rPr lang="en-IN" sz="2000" b="1" dirty="0"/>
            <a:t>Strengths:</a:t>
          </a:r>
        </a:p>
        <a:p>
          <a:r>
            <a:rPr lang="en-US" sz="1800" b="0" dirty="0" err="1"/>
            <a:t>Snackible's</a:t>
          </a:r>
          <a:r>
            <a:rPr lang="en-US" sz="1800" b="0" dirty="0"/>
            <a:t> established brand reputation and </a:t>
          </a:r>
          <a:r>
            <a:rPr lang="en-US" sz="1800" b="0" dirty="0" err="1"/>
            <a:t>recognition.The</a:t>
          </a:r>
          <a:r>
            <a:rPr lang="en-US" sz="1800" b="0" dirty="0"/>
            <a:t> company has a well-developed distribution network, ensuring efficient product availability in various markets</a:t>
          </a:r>
          <a:r>
            <a:rPr lang="en-US" sz="2000" b="1" dirty="0"/>
            <a:t>.</a:t>
          </a:r>
          <a:endParaRPr lang="en-IN" sz="2000" b="1" dirty="0"/>
        </a:p>
        <a:p>
          <a:endParaRPr lang="en-IN" sz="1800" dirty="0"/>
        </a:p>
      </dgm:t>
    </dgm:pt>
    <dgm:pt modelId="{87B65C89-1652-4376-A3FB-EC5BD70E9AFF}" type="parTrans" cxnId="{35EE57F0-3146-4050-930B-79D6BFB3BE22}">
      <dgm:prSet/>
      <dgm:spPr/>
      <dgm:t>
        <a:bodyPr/>
        <a:lstStyle/>
        <a:p>
          <a:endParaRPr lang="en-IN"/>
        </a:p>
      </dgm:t>
    </dgm:pt>
    <dgm:pt modelId="{22DE6717-6E5E-4363-BAAE-41856B05B357}" type="sibTrans" cxnId="{35EE57F0-3146-4050-930B-79D6BFB3BE22}">
      <dgm:prSet/>
      <dgm:spPr/>
      <dgm:t>
        <a:bodyPr/>
        <a:lstStyle/>
        <a:p>
          <a:endParaRPr lang="en-IN"/>
        </a:p>
      </dgm:t>
    </dgm:pt>
    <dgm:pt modelId="{C0381958-9469-4458-A9DD-1DA8C829EDA8}">
      <dgm:prSet custT="1"/>
      <dgm:spPr/>
      <dgm:t>
        <a:bodyPr/>
        <a:lstStyle/>
        <a:p>
          <a:r>
            <a:rPr lang="en-US" sz="1800" b="1" dirty="0"/>
            <a:t>Weaknesses:</a:t>
          </a:r>
        </a:p>
        <a:p>
          <a:endParaRPr lang="en-US" sz="1800" b="1" dirty="0"/>
        </a:p>
        <a:p>
          <a:r>
            <a:rPr lang="en-US" sz="1800" b="0" dirty="0"/>
            <a:t> Potential internal challenges related to resource allocation and budget constraints for marketing and product development</a:t>
          </a:r>
          <a:r>
            <a:rPr lang="en-US" sz="1800" b="1" dirty="0"/>
            <a:t>.</a:t>
          </a:r>
          <a:endParaRPr lang="en-IN" sz="1800" b="1" dirty="0"/>
        </a:p>
        <a:p>
          <a:endParaRPr lang="en-IN" sz="1400" dirty="0"/>
        </a:p>
        <a:p>
          <a:r>
            <a:rPr lang="en-US" sz="1400" dirty="0"/>
            <a:t>.</a:t>
          </a:r>
          <a:endParaRPr lang="en-IN" sz="1400" dirty="0"/>
        </a:p>
      </dgm:t>
    </dgm:pt>
    <dgm:pt modelId="{B4AD555F-5A43-404B-BC4E-901A08F5CB0D}" type="parTrans" cxnId="{C6412757-4571-47EF-8312-0A9E768D4337}">
      <dgm:prSet/>
      <dgm:spPr/>
      <dgm:t>
        <a:bodyPr/>
        <a:lstStyle/>
        <a:p>
          <a:endParaRPr lang="en-IN"/>
        </a:p>
      </dgm:t>
    </dgm:pt>
    <dgm:pt modelId="{A1935747-2C61-43F6-8340-7AB437B2569A}" type="sibTrans" cxnId="{C6412757-4571-47EF-8312-0A9E768D4337}">
      <dgm:prSet/>
      <dgm:spPr/>
      <dgm:t>
        <a:bodyPr/>
        <a:lstStyle/>
        <a:p>
          <a:endParaRPr lang="en-IN"/>
        </a:p>
      </dgm:t>
    </dgm:pt>
    <dgm:pt modelId="{235A031D-F1F8-4FE9-8614-3F1B155ECF75}">
      <dgm:prSet/>
      <dgm:spPr/>
      <dgm:t>
        <a:bodyPr/>
        <a:lstStyle/>
        <a:p>
          <a:r>
            <a:rPr lang="en-US" b="1" dirty="0"/>
            <a:t>Opportunities:</a:t>
          </a:r>
        </a:p>
        <a:p>
          <a:r>
            <a:rPr lang="en-US" b="0" dirty="0"/>
            <a:t>The growing trend towards healthier snacking options presents an opportunity for Snackable to introduce a product that caters to health-conscious consumers</a:t>
          </a:r>
          <a:endParaRPr lang="en-IN" b="0" dirty="0"/>
        </a:p>
      </dgm:t>
    </dgm:pt>
    <dgm:pt modelId="{E8D51D96-DE4E-48D3-8E39-0AA4C0521DEB}" type="parTrans" cxnId="{88AC68E9-61BF-477D-A0F9-71B29CB084BF}">
      <dgm:prSet/>
      <dgm:spPr/>
      <dgm:t>
        <a:bodyPr/>
        <a:lstStyle/>
        <a:p>
          <a:endParaRPr lang="en-IN"/>
        </a:p>
      </dgm:t>
    </dgm:pt>
    <dgm:pt modelId="{AA03CDE9-03A6-4AA3-BFDB-643398843B11}" type="sibTrans" cxnId="{88AC68E9-61BF-477D-A0F9-71B29CB084BF}">
      <dgm:prSet/>
      <dgm:spPr/>
      <dgm:t>
        <a:bodyPr/>
        <a:lstStyle/>
        <a:p>
          <a:endParaRPr lang="en-IN"/>
        </a:p>
      </dgm:t>
    </dgm:pt>
    <dgm:pt modelId="{1752959D-FD8E-4E10-B6D4-B60EBED291D9}">
      <dgm:prSet/>
      <dgm:spPr/>
      <dgm:t>
        <a:bodyPr/>
        <a:lstStyle/>
        <a:p>
          <a:r>
            <a:rPr lang="en-IN" b="1" dirty="0">
              <a:solidFill>
                <a:schemeClr val="tx1"/>
              </a:solidFill>
              <a:effectLst/>
              <a:latin typeface="+mn-lt"/>
              <a:ea typeface="Times New Roman" panose="02020603050405020304" pitchFamily="18" charset="0"/>
            </a:rPr>
            <a:t>Threats: </a:t>
          </a:r>
          <a:r>
            <a:rPr lang="en-US" b="1" dirty="0">
              <a:solidFill>
                <a:schemeClr val="tx1"/>
              </a:solidFill>
              <a:effectLst/>
              <a:latin typeface="+mn-lt"/>
              <a:ea typeface="Times New Roman" panose="02020603050405020304" pitchFamily="18" charset="0"/>
            </a:rPr>
            <a:t>-</a:t>
          </a:r>
        </a:p>
        <a:p>
          <a:r>
            <a:rPr lang="en-US" dirty="0">
              <a:effectLst/>
              <a:latin typeface="+mn-lt"/>
              <a:ea typeface="Times New Roman" panose="02020603050405020304" pitchFamily="18" charset="0"/>
            </a:rPr>
            <a:t> Fierce competition in snacking industry. Pricing pressures and market saturation. Fluctuations in commodity prices and supply chain disruptions affecting costs and availability</a:t>
          </a:r>
          <a:endParaRPr lang="en-IN" dirty="0">
            <a:latin typeface="+mn-lt"/>
          </a:endParaRPr>
        </a:p>
      </dgm:t>
    </dgm:pt>
    <dgm:pt modelId="{7B35DB17-5420-4639-9B95-CB966BC7C06C}" type="parTrans" cxnId="{D14503D7-13D4-4D1B-A3C5-72D2623CD836}">
      <dgm:prSet/>
      <dgm:spPr/>
      <dgm:t>
        <a:bodyPr/>
        <a:lstStyle/>
        <a:p>
          <a:endParaRPr lang="en-IN"/>
        </a:p>
      </dgm:t>
    </dgm:pt>
    <dgm:pt modelId="{2E4B0E0D-4E2A-4D0E-8A10-397D27D30FA1}" type="sibTrans" cxnId="{D14503D7-13D4-4D1B-A3C5-72D2623CD836}">
      <dgm:prSet/>
      <dgm:spPr/>
      <dgm:t>
        <a:bodyPr/>
        <a:lstStyle/>
        <a:p>
          <a:endParaRPr lang="en-IN"/>
        </a:p>
      </dgm:t>
    </dgm:pt>
    <dgm:pt modelId="{5B730178-DF76-4DAF-BB0D-19C8D58A31FF}" type="pres">
      <dgm:prSet presAssocID="{319E2B52-F6BB-44FC-836E-F4B33FBCE622}" presName="Name0" presStyleCnt="0">
        <dgm:presLayoutVars>
          <dgm:dir/>
          <dgm:resizeHandles val="exact"/>
        </dgm:presLayoutVars>
      </dgm:prSet>
      <dgm:spPr/>
    </dgm:pt>
    <dgm:pt modelId="{F6CDE56A-73A2-42DD-BD14-FF2CC1C40079}" type="pres">
      <dgm:prSet presAssocID="{E4BB582A-D539-4166-A6DE-3D8EC99E8436}" presName="composite" presStyleCnt="0"/>
      <dgm:spPr/>
    </dgm:pt>
    <dgm:pt modelId="{8ED08D3C-CC61-4A60-A114-9A12D51CA438}" type="pres">
      <dgm:prSet presAssocID="{E4BB582A-D539-4166-A6DE-3D8EC99E8436}" presName="rect1" presStyleLbl="trAlignAcc1" presStyleIdx="0" presStyleCnt="4" custLinFactNeighborX="-3029" custLinFactNeighborY="-11333">
        <dgm:presLayoutVars>
          <dgm:bulletEnabled val="1"/>
        </dgm:presLayoutVars>
      </dgm:prSet>
      <dgm:spPr/>
    </dgm:pt>
    <dgm:pt modelId="{CBC93DDE-5A71-4690-8324-A4A06B28EE55}" type="pres">
      <dgm:prSet presAssocID="{E4BB582A-D539-4166-A6DE-3D8EC99E8436}" presName="rect2" presStyleLbl="fgImgPlace1" presStyleIdx="0" presStyleCnt="4" custScaleY="98315"/>
      <dgm:spPr>
        <a:blipFill rotWithShape="1">
          <a:blip xmlns:r="http://schemas.openxmlformats.org/officeDocument/2006/relationships" r:embed="rId1"/>
          <a:srcRect/>
          <a:stretch>
            <a:fillRect l="-21000" r="-21000"/>
          </a:stretch>
        </a:blipFill>
      </dgm:spPr>
    </dgm:pt>
    <dgm:pt modelId="{6E91A536-80D2-4134-83BB-A127ABB7A9D5}" type="pres">
      <dgm:prSet presAssocID="{22DE6717-6E5E-4363-BAAE-41856B05B357}" presName="sibTrans" presStyleCnt="0"/>
      <dgm:spPr/>
    </dgm:pt>
    <dgm:pt modelId="{56C88307-62EF-4173-9BC5-6C51826AAAA3}" type="pres">
      <dgm:prSet presAssocID="{C0381958-9469-4458-A9DD-1DA8C829EDA8}" presName="composite" presStyleCnt="0"/>
      <dgm:spPr/>
    </dgm:pt>
    <dgm:pt modelId="{4A4BC9E3-D3D9-4F51-8F00-4C8D311FF872}" type="pres">
      <dgm:prSet presAssocID="{C0381958-9469-4458-A9DD-1DA8C829EDA8}" presName="rect1" presStyleLbl="trAlignAcc1" presStyleIdx="1" presStyleCnt="4">
        <dgm:presLayoutVars>
          <dgm:bulletEnabled val="1"/>
        </dgm:presLayoutVars>
      </dgm:prSet>
      <dgm:spPr/>
    </dgm:pt>
    <dgm:pt modelId="{3762C90E-EBE8-462D-B912-39D8A3A8091F}" type="pres">
      <dgm:prSet presAssocID="{C0381958-9469-4458-A9DD-1DA8C829EDA8}" presName="rect2" presStyleLbl="fgImgPlace1" presStyleIdx="1" presStyleCnt="4"/>
      <dgm:spPr>
        <a:blipFill rotWithShape="1">
          <a:blip xmlns:r="http://schemas.openxmlformats.org/officeDocument/2006/relationships" r:embed="rId2"/>
          <a:srcRect/>
          <a:stretch>
            <a:fillRect l="-20000" r="-20000"/>
          </a:stretch>
        </a:blipFill>
      </dgm:spPr>
    </dgm:pt>
    <dgm:pt modelId="{11966000-984C-4C3F-8788-4CAADAD51B35}" type="pres">
      <dgm:prSet presAssocID="{A1935747-2C61-43F6-8340-7AB437B2569A}" presName="sibTrans" presStyleCnt="0"/>
      <dgm:spPr/>
    </dgm:pt>
    <dgm:pt modelId="{B2032179-583B-4791-94CE-7DACAA29D5A8}" type="pres">
      <dgm:prSet presAssocID="{235A031D-F1F8-4FE9-8614-3F1B155ECF75}" presName="composite" presStyleCnt="0"/>
      <dgm:spPr/>
    </dgm:pt>
    <dgm:pt modelId="{8825D772-D465-42BE-B822-BD919BFBDBB0}" type="pres">
      <dgm:prSet presAssocID="{235A031D-F1F8-4FE9-8614-3F1B155ECF75}" presName="rect1" presStyleLbl="trAlignAcc1" presStyleIdx="2" presStyleCnt="4" custLinFactNeighborX="-670" custLinFactNeighborY="19687">
        <dgm:presLayoutVars>
          <dgm:bulletEnabled val="1"/>
        </dgm:presLayoutVars>
      </dgm:prSet>
      <dgm:spPr/>
    </dgm:pt>
    <dgm:pt modelId="{DF783004-CDB0-4B65-A5EA-1B2C0E22BEFE}" type="pres">
      <dgm:prSet presAssocID="{235A031D-F1F8-4FE9-8614-3F1B155ECF75}" presName="rect2" presStyleLbl="fgImgPlace1" presStyleIdx="2" presStyleCnt="4" custLinFactNeighborY="22804"/>
      <dgm:spPr>
        <a:blipFill rotWithShape="1">
          <a:blip xmlns:r="http://schemas.openxmlformats.org/officeDocument/2006/relationships" r:embed="rId3"/>
          <a:srcRect/>
          <a:stretch>
            <a:fillRect l="-21000" r="-21000"/>
          </a:stretch>
        </a:blipFill>
      </dgm:spPr>
    </dgm:pt>
    <dgm:pt modelId="{53904AB7-AFBD-4DC2-90AF-E250F7488173}" type="pres">
      <dgm:prSet presAssocID="{AA03CDE9-03A6-4AA3-BFDB-643398843B11}" presName="sibTrans" presStyleCnt="0"/>
      <dgm:spPr/>
    </dgm:pt>
    <dgm:pt modelId="{2F2A1C0A-E8FB-44B8-B245-4D00D9D3E110}" type="pres">
      <dgm:prSet presAssocID="{1752959D-FD8E-4E10-B6D4-B60EBED291D9}" presName="composite" presStyleCnt="0"/>
      <dgm:spPr/>
    </dgm:pt>
    <dgm:pt modelId="{6FF21FAA-07EA-41A3-87EE-A763AC4B7437}" type="pres">
      <dgm:prSet presAssocID="{1752959D-FD8E-4E10-B6D4-B60EBED291D9}" presName="rect1" presStyleLbl="trAlignAcc1" presStyleIdx="3" presStyleCnt="4" custLinFactNeighborX="41" custLinFactNeighborY="29796">
        <dgm:presLayoutVars>
          <dgm:bulletEnabled val="1"/>
        </dgm:presLayoutVars>
      </dgm:prSet>
      <dgm:spPr/>
    </dgm:pt>
    <dgm:pt modelId="{45BB8E7B-09B0-4249-B192-D934F49C0A73}" type="pres">
      <dgm:prSet presAssocID="{1752959D-FD8E-4E10-B6D4-B60EBED291D9}" presName="rect2" presStyleLbl="fgImgPlace1" presStyleIdx="3" presStyleCnt="4" custLinFactNeighborX="1520" custLinFactNeighborY="23310"/>
      <dgm:spPr>
        <a:blipFill rotWithShape="1">
          <a:blip xmlns:r="http://schemas.openxmlformats.org/officeDocument/2006/relationships" r:embed="rId4"/>
          <a:srcRect/>
          <a:stretch>
            <a:fillRect l="-15000" r="-15000"/>
          </a:stretch>
        </a:blipFill>
      </dgm:spPr>
    </dgm:pt>
  </dgm:ptLst>
  <dgm:cxnLst>
    <dgm:cxn modelId="{BB11E330-F5D5-406F-8CF2-F30CA4B25967}" type="presOf" srcId="{319E2B52-F6BB-44FC-836E-F4B33FBCE622}" destId="{5B730178-DF76-4DAF-BB0D-19C8D58A31FF}" srcOrd="0" destOrd="0" presId="urn:microsoft.com/office/officeart/2008/layout/PictureStrips"/>
    <dgm:cxn modelId="{8E0F3131-23DA-4A17-BC59-AE23E3CB713E}" type="presOf" srcId="{235A031D-F1F8-4FE9-8614-3F1B155ECF75}" destId="{8825D772-D465-42BE-B822-BD919BFBDBB0}" srcOrd="0" destOrd="0" presId="urn:microsoft.com/office/officeart/2008/layout/PictureStrips"/>
    <dgm:cxn modelId="{C6412757-4571-47EF-8312-0A9E768D4337}" srcId="{319E2B52-F6BB-44FC-836E-F4B33FBCE622}" destId="{C0381958-9469-4458-A9DD-1DA8C829EDA8}" srcOrd="1" destOrd="0" parTransId="{B4AD555F-5A43-404B-BC4E-901A08F5CB0D}" sibTransId="{A1935747-2C61-43F6-8340-7AB437B2569A}"/>
    <dgm:cxn modelId="{B6DFB4BB-0343-4F65-93FA-32D1F2551EB1}" type="presOf" srcId="{1752959D-FD8E-4E10-B6D4-B60EBED291D9}" destId="{6FF21FAA-07EA-41A3-87EE-A763AC4B7437}" srcOrd="0" destOrd="0" presId="urn:microsoft.com/office/officeart/2008/layout/PictureStrips"/>
    <dgm:cxn modelId="{D14503D7-13D4-4D1B-A3C5-72D2623CD836}" srcId="{319E2B52-F6BB-44FC-836E-F4B33FBCE622}" destId="{1752959D-FD8E-4E10-B6D4-B60EBED291D9}" srcOrd="3" destOrd="0" parTransId="{7B35DB17-5420-4639-9B95-CB966BC7C06C}" sibTransId="{2E4B0E0D-4E2A-4D0E-8A10-397D27D30FA1}"/>
    <dgm:cxn modelId="{B9E034DB-9B64-493A-A383-DA7F16BE59AF}" type="presOf" srcId="{C0381958-9469-4458-A9DD-1DA8C829EDA8}" destId="{4A4BC9E3-D3D9-4F51-8F00-4C8D311FF872}" srcOrd="0" destOrd="0" presId="urn:microsoft.com/office/officeart/2008/layout/PictureStrips"/>
    <dgm:cxn modelId="{88AC68E9-61BF-477D-A0F9-71B29CB084BF}" srcId="{319E2B52-F6BB-44FC-836E-F4B33FBCE622}" destId="{235A031D-F1F8-4FE9-8614-3F1B155ECF75}" srcOrd="2" destOrd="0" parTransId="{E8D51D96-DE4E-48D3-8E39-0AA4C0521DEB}" sibTransId="{AA03CDE9-03A6-4AA3-BFDB-643398843B11}"/>
    <dgm:cxn modelId="{35EE57F0-3146-4050-930B-79D6BFB3BE22}" srcId="{319E2B52-F6BB-44FC-836E-F4B33FBCE622}" destId="{E4BB582A-D539-4166-A6DE-3D8EC99E8436}" srcOrd="0" destOrd="0" parTransId="{87B65C89-1652-4376-A3FB-EC5BD70E9AFF}" sibTransId="{22DE6717-6E5E-4363-BAAE-41856B05B357}"/>
    <dgm:cxn modelId="{87875DF1-128E-4B0B-ABA2-BC70C5C79DAA}" type="presOf" srcId="{E4BB582A-D539-4166-A6DE-3D8EC99E8436}" destId="{8ED08D3C-CC61-4A60-A114-9A12D51CA438}" srcOrd="0" destOrd="0" presId="urn:microsoft.com/office/officeart/2008/layout/PictureStrips"/>
    <dgm:cxn modelId="{039BF6F5-C392-4265-A749-A59451243075}" type="presParOf" srcId="{5B730178-DF76-4DAF-BB0D-19C8D58A31FF}" destId="{F6CDE56A-73A2-42DD-BD14-FF2CC1C40079}" srcOrd="0" destOrd="0" presId="urn:microsoft.com/office/officeart/2008/layout/PictureStrips"/>
    <dgm:cxn modelId="{A420633A-F259-441B-B587-074CA1132B0F}" type="presParOf" srcId="{F6CDE56A-73A2-42DD-BD14-FF2CC1C40079}" destId="{8ED08D3C-CC61-4A60-A114-9A12D51CA438}" srcOrd="0" destOrd="0" presId="urn:microsoft.com/office/officeart/2008/layout/PictureStrips"/>
    <dgm:cxn modelId="{563AC636-BD8D-4641-88BC-89A70D29BDD4}" type="presParOf" srcId="{F6CDE56A-73A2-42DD-BD14-FF2CC1C40079}" destId="{CBC93DDE-5A71-4690-8324-A4A06B28EE55}" srcOrd="1" destOrd="0" presId="urn:microsoft.com/office/officeart/2008/layout/PictureStrips"/>
    <dgm:cxn modelId="{5D192F3B-5DB3-4A7F-91A8-6FC7491D1B3B}" type="presParOf" srcId="{5B730178-DF76-4DAF-BB0D-19C8D58A31FF}" destId="{6E91A536-80D2-4134-83BB-A127ABB7A9D5}" srcOrd="1" destOrd="0" presId="urn:microsoft.com/office/officeart/2008/layout/PictureStrips"/>
    <dgm:cxn modelId="{B9021BB6-EA43-4918-A5D7-8B93344B17C7}" type="presParOf" srcId="{5B730178-DF76-4DAF-BB0D-19C8D58A31FF}" destId="{56C88307-62EF-4173-9BC5-6C51826AAAA3}" srcOrd="2" destOrd="0" presId="urn:microsoft.com/office/officeart/2008/layout/PictureStrips"/>
    <dgm:cxn modelId="{ED16BA71-21C7-45AE-89A7-924DC400FDB8}" type="presParOf" srcId="{56C88307-62EF-4173-9BC5-6C51826AAAA3}" destId="{4A4BC9E3-D3D9-4F51-8F00-4C8D311FF872}" srcOrd="0" destOrd="0" presId="urn:microsoft.com/office/officeart/2008/layout/PictureStrips"/>
    <dgm:cxn modelId="{590EDF3E-A8D3-4628-8A5D-1D71B4DD10C7}" type="presParOf" srcId="{56C88307-62EF-4173-9BC5-6C51826AAAA3}" destId="{3762C90E-EBE8-462D-B912-39D8A3A8091F}" srcOrd="1" destOrd="0" presId="urn:microsoft.com/office/officeart/2008/layout/PictureStrips"/>
    <dgm:cxn modelId="{2A73066E-7180-4DEF-8DB3-DCB0C13B4D6E}" type="presParOf" srcId="{5B730178-DF76-4DAF-BB0D-19C8D58A31FF}" destId="{11966000-984C-4C3F-8788-4CAADAD51B35}" srcOrd="3" destOrd="0" presId="urn:microsoft.com/office/officeart/2008/layout/PictureStrips"/>
    <dgm:cxn modelId="{7D37AF56-3E45-4E12-858E-579D7FF63011}" type="presParOf" srcId="{5B730178-DF76-4DAF-BB0D-19C8D58A31FF}" destId="{B2032179-583B-4791-94CE-7DACAA29D5A8}" srcOrd="4" destOrd="0" presId="urn:microsoft.com/office/officeart/2008/layout/PictureStrips"/>
    <dgm:cxn modelId="{7F97043E-A669-4605-8B48-C373D9589CA4}" type="presParOf" srcId="{B2032179-583B-4791-94CE-7DACAA29D5A8}" destId="{8825D772-D465-42BE-B822-BD919BFBDBB0}" srcOrd="0" destOrd="0" presId="urn:microsoft.com/office/officeart/2008/layout/PictureStrips"/>
    <dgm:cxn modelId="{526F2BD0-664F-4601-8CC1-FFBC54233A4E}" type="presParOf" srcId="{B2032179-583B-4791-94CE-7DACAA29D5A8}" destId="{DF783004-CDB0-4B65-A5EA-1B2C0E22BEFE}" srcOrd="1" destOrd="0" presId="urn:microsoft.com/office/officeart/2008/layout/PictureStrips"/>
    <dgm:cxn modelId="{776319EA-41B5-41AC-9EBA-8C283CCB5899}" type="presParOf" srcId="{5B730178-DF76-4DAF-BB0D-19C8D58A31FF}" destId="{53904AB7-AFBD-4DC2-90AF-E250F7488173}" srcOrd="5" destOrd="0" presId="urn:microsoft.com/office/officeart/2008/layout/PictureStrips"/>
    <dgm:cxn modelId="{C2BA5705-2163-4A20-8389-B7D24674987B}" type="presParOf" srcId="{5B730178-DF76-4DAF-BB0D-19C8D58A31FF}" destId="{2F2A1C0A-E8FB-44B8-B245-4D00D9D3E110}" srcOrd="6" destOrd="0" presId="urn:microsoft.com/office/officeart/2008/layout/PictureStrips"/>
    <dgm:cxn modelId="{CA0FD533-63BB-4302-84C2-CC4730A451D9}" type="presParOf" srcId="{2F2A1C0A-E8FB-44B8-B245-4D00D9D3E110}" destId="{6FF21FAA-07EA-41A3-87EE-A763AC4B7437}" srcOrd="0" destOrd="0" presId="urn:microsoft.com/office/officeart/2008/layout/PictureStrips"/>
    <dgm:cxn modelId="{615C40A9-A072-49E3-8375-B448F66E2432}" type="presParOf" srcId="{2F2A1C0A-E8FB-44B8-B245-4D00D9D3E110}" destId="{45BB8E7B-09B0-4249-B192-D934F49C0A73}"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9E2B52-F6BB-44FC-836E-F4B33FBCE622}" type="doc">
      <dgm:prSet loTypeId="urn:microsoft.com/office/officeart/2008/layout/PictureStrips" loCatId="picture" qsTypeId="urn:microsoft.com/office/officeart/2005/8/quickstyle/simple1" qsCatId="simple" csTypeId="urn:microsoft.com/office/officeart/2005/8/colors/accent1_2" csCatId="accent1" phldr="1"/>
      <dgm:spPr/>
      <dgm:t>
        <a:bodyPr/>
        <a:lstStyle/>
        <a:p>
          <a:endParaRPr lang="en-IN"/>
        </a:p>
      </dgm:t>
    </dgm:pt>
    <dgm:pt modelId="{E4BB582A-D539-4166-A6DE-3D8EC99E8436}">
      <dgm:prSet phldrT="[Text]" custT="1"/>
      <dgm:spPr/>
      <dgm:t>
        <a:bodyPr/>
        <a:lstStyle/>
        <a:p>
          <a:r>
            <a:rPr lang="en-IN" sz="2000" b="1" dirty="0"/>
            <a:t>.     </a:t>
          </a:r>
          <a:r>
            <a:rPr lang="en-IN" sz="2000" b="0" dirty="0"/>
            <a:t>Survey</a:t>
          </a:r>
          <a:endParaRPr lang="en-IN" sz="1800" b="0" dirty="0"/>
        </a:p>
      </dgm:t>
    </dgm:pt>
    <dgm:pt modelId="{87B65C89-1652-4376-A3FB-EC5BD70E9AFF}" type="parTrans" cxnId="{35EE57F0-3146-4050-930B-79D6BFB3BE22}">
      <dgm:prSet/>
      <dgm:spPr/>
      <dgm:t>
        <a:bodyPr/>
        <a:lstStyle/>
        <a:p>
          <a:endParaRPr lang="en-IN"/>
        </a:p>
      </dgm:t>
    </dgm:pt>
    <dgm:pt modelId="{22DE6717-6E5E-4363-BAAE-41856B05B357}" type="sibTrans" cxnId="{35EE57F0-3146-4050-930B-79D6BFB3BE22}">
      <dgm:prSet/>
      <dgm:spPr/>
      <dgm:t>
        <a:bodyPr/>
        <a:lstStyle/>
        <a:p>
          <a:endParaRPr lang="en-IN"/>
        </a:p>
      </dgm:t>
    </dgm:pt>
    <dgm:pt modelId="{C0381958-9469-4458-A9DD-1DA8C829EDA8}">
      <dgm:prSet custT="1"/>
      <dgm:spPr/>
      <dgm:t>
        <a:bodyPr/>
        <a:lstStyle/>
        <a:p>
          <a:r>
            <a:rPr lang="en-IN" sz="1800" b="0" dirty="0"/>
            <a:t>Feedback</a:t>
          </a:r>
          <a:endParaRPr lang="en-IN" sz="1400" b="0" dirty="0"/>
        </a:p>
        <a:p>
          <a:r>
            <a:rPr lang="en-US" sz="1400" dirty="0"/>
            <a:t>.</a:t>
          </a:r>
          <a:endParaRPr lang="en-IN" sz="1400" dirty="0"/>
        </a:p>
      </dgm:t>
    </dgm:pt>
    <dgm:pt modelId="{B4AD555F-5A43-404B-BC4E-901A08F5CB0D}" type="parTrans" cxnId="{C6412757-4571-47EF-8312-0A9E768D4337}">
      <dgm:prSet/>
      <dgm:spPr/>
      <dgm:t>
        <a:bodyPr/>
        <a:lstStyle/>
        <a:p>
          <a:endParaRPr lang="en-IN"/>
        </a:p>
      </dgm:t>
    </dgm:pt>
    <dgm:pt modelId="{A1935747-2C61-43F6-8340-7AB437B2569A}" type="sibTrans" cxnId="{C6412757-4571-47EF-8312-0A9E768D4337}">
      <dgm:prSet/>
      <dgm:spPr/>
      <dgm:t>
        <a:bodyPr/>
        <a:lstStyle/>
        <a:p>
          <a:endParaRPr lang="en-IN"/>
        </a:p>
      </dgm:t>
    </dgm:pt>
    <dgm:pt modelId="{1752959D-FD8E-4E10-B6D4-B60EBED291D9}">
      <dgm:prSet custT="1"/>
      <dgm:spPr/>
      <dgm:t>
        <a:bodyPr/>
        <a:lstStyle/>
        <a:p>
          <a:r>
            <a:rPr lang="en-IN" sz="2000" b="0" dirty="0">
              <a:solidFill>
                <a:schemeClr val="tx1"/>
              </a:solidFill>
              <a:effectLst/>
              <a:latin typeface="+mn-lt"/>
            </a:rPr>
            <a:t>Product performance review</a:t>
          </a:r>
          <a:endParaRPr lang="en-IN" sz="3200" b="0" dirty="0">
            <a:latin typeface="+mn-lt"/>
          </a:endParaRPr>
        </a:p>
      </dgm:t>
    </dgm:pt>
    <dgm:pt modelId="{2E4B0E0D-4E2A-4D0E-8A10-397D27D30FA1}" type="sibTrans" cxnId="{D14503D7-13D4-4D1B-A3C5-72D2623CD836}">
      <dgm:prSet/>
      <dgm:spPr/>
      <dgm:t>
        <a:bodyPr/>
        <a:lstStyle/>
        <a:p>
          <a:endParaRPr lang="en-IN"/>
        </a:p>
      </dgm:t>
    </dgm:pt>
    <dgm:pt modelId="{7B35DB17-5420-4639-9B95-CB966BC7C06C}" type="parTrans" cxnId="{D14503D7-13D4-4D1B-A3C5-72D2623CD836}">
      <dgm:prSet/>
      <dgm:spPr/>
      <dgm:t>
        <a:bodyPr/>
        <a:lstStyle/>
        <a:p>
          <a:endParaRPr lang="en-IN"/>
        </a:p>
      </dgm:t>
    </dgm:pt>
    <dgm:pt modelId="{5B730178-DF76-4DAF-BB0D-19C8D58A31FF}" type="pres">
      <dgm:prSet presAssocID="{319E2B52-F6BB-44FC-836E-F4B33FBCE622}" presName="Name0" presStyleCnt="0">
        <dgm:presLayoutVars>
          <dgm:dir/>
          <dgm:resizeHandles val="exact"/>
        </dgm:presLayoutVars>
      </dgm:prSet>
      <dgm:spPr/>
    </dgm:pt>
    <dgm:pt modelId="{F6CDE56A-73A2-42DD-BD14-FF2CC1C40079}" type="pres">
      <dgm:prSet presAssocID="{E4BB582A-D539-4166-A6DE-3D8EC99E8436}" presName="composite" presStyleCnt="0"/>
      <dgm:spPr/>
    </dgm:pt>
    <dgm:pt modelId="{8ED08D3C-CC61-4A60-A114-9A12D51CA438}" type="pres">
      <dgm:prSet presAssocID="{E4BB582A-D539-4166-A6DE-3D8EC99E8436}" presName="rect1" presStyleLbl="trAlignAcc1" presStyleIdx="0" presStyleCnt="3" custLinFactNeighborX="-3029" custLinFactNeighborY="-11333">
        <dgm:presLayoutVars>
          <dgm:bulletEnabled val="1"/>
        </dgm:presLayoutVars>
      </dgm:prSet>
      <dgm:spPr/>
    </dgm:pt>
    <dgm:pt modelId="{CBC93DDE-5A71-4690-8324-A4A06B28EE55}" type="pres">
      <dgm:prSet presAssocID="{E4BB582A-D539-4166-A6DE-3D8EC99E8436}" presName="rect2" presStyleLbl="fgImgPlace1" presStyleIdx="0" presStyleCnt="3"/>
      <dgm:spPr>
        <a:blipFill rotWithShape="1">
          <a:blip xmlns:r="http://schemas.openxmlformats.org/officeDocument/2006/relationships" r:embed="rId1"/>
          <a:srcRect/>
          <a:stretch>
            <a:fillRect l="-25000" r="-25000"/>
          </a:stretch>
        </a:blipFill>
      </dgm:spPr>
    </dgm:pt>
    <dgm:pt modelId="{6E91A536-80D2-4134-83BB-A127ABB7A9D5}" type="pres">
      <dgm:prSet presAssocID="{22DE6717-6E5E-4363-BAAE-41856B05B357}" presName="sibTrans" presStyleCnt="0"/>
      <dgm:spPr/>
    </dgm:pt>
    <dgm:pt modelId="{56C88307-62EF-4173-9BC5-6C51826AAAA3}" type="pres">
      <dgm:prSet presAssocID="{C0381958-9469-4458-A9DD-1DA8C829EDA8}" presName="composite" presStyleCnt="0"/>
      <dgm:spPr/>
    </dgm:pt>
    <dgm:pt modelId="{4A4BC9E3-D3D9-4F51-8F00-4C8D311FF872}" type="pres">
      <dgm:prSet presAssocID="{C0381958-9469-4458-A9DD-1DA8C829EDA8}" presName="rect1" presStyleLbl="trAlignAcc1" presStyleIdx="1" presStyleCnt="3">
        <dgm:presLayoutVars>
          <dgm:bulletEnabled val="1"/>
        </dgm:presLayoutVars>
      </dgm:prSet>
      <dgm:spPr/>
    </dgm:pt>
    <dgm:pt modelId="{3762C90E-EBE8-462D-B912-39D8A3A8091F}" type="pres">
      <dgm:prSet presAssocID="{C0381958-9469-4458-A9DD-1DA8C829EDA8}" presName="rect2" presStyleLbl="fgImgPlace1" presStyleIdx="1" presStyleCnt="3"/>
      <dgm:spPr>
        <a:blipFill rotWithShape="1">
          <a:blip xmlns:r="http://schemas.openxmlformats.org/officeDocument/2006/relationships" r:embed="rId2"/>
          <a:srcRect/>
          <a:stretch>
            <a:fillRect l="-45000" r="-45000"/>
          </a:stretch>
        </a:blipFill>
      </dgm:spPr>
    </dgm:pt>
    <dgm:pt modelId="{11966000-984C-4C3F-8788-4CAADAD51B35}" type="pres">
      <dgm:prSet presAssocID="{A1935747-2C61-43F6-8340-7AB437B2569A}" presName="sibTrans" presStyleCnt="0"/>
      <dgm:spPr/>
    </dgm:pt>
    <dgm:pt modelId="{2F2A1C0A-E8FB-44B8-B245-4D00D9D3E110}" type="pres">
      <dgm:prSet presAssocID="{1752959D-FD8E-4E10-B6D4-B60EBED291D9}" presName="composite" presStyleCnt="0"/>
      <dgm:spPr/>
    </dgm:pt>
    <dgm:pt modelId="{6FF21FAA-07EA-41A3-87EE-A763AC4B7437}" type="pres">
      <dgm:prSet presAssocID="{1752959D-FD8E-4E10-B6D4-B60EBED291D9}" presName="rect1" presStyleLbl="trAlignAcc1" presStyleIdx="2" presStyleCnt="3" custLinFactNeighborX="41" custLinFactNeighborY="29796">
        <dgm:presLayoutVars>
          <dgm:bulletEnabled val="1"/>
        </dgm:presLayoutVars>
      </dgm:prSet>
      <dgm:spPr/>
    </dgm:pt>
    <dgm:pt modelId="{45BB8E7B-09B0-4249-B192-D934F49C0A73}" type="pres">
      <dgm:prSet presAssocID="{1752959D-FD8E-4E10-B6D4-B60EBED291D9}" presName="rect2" presStyleLbl="fgImgPlace1" presStyleIdx="2" presStyleCnt="3" custLinFactNeighborX="1520" custLinFactNeighborY="23310"/>
      <dgm:spPr>
        <a:blipFill rotWithShape="1">
          <a:blip xmlns:r="http://schemas.openxmlformats.org/officeDocument/2006/relationships" r:embed="rId3"/>
          <a:srcRect/>
          <a:stretch>
            <a:fillRect l="-26000" r="-26000"/>
          </a:stretch>
        </a:blipFill>
      </dgm:spPr>
    </dgm:pt>
  </dgm:ptLst>
  <dgm:cxnLst>
    <dgm:cxn modelId="{BB11E330-F5D5-406F-8CF2-F30CA4B25967}" type="presOf" srcId="{319E2B52-F6BB-44FC-836E-F4B33FBCE622}" destId="{5B730178-DF76-4DAF-BB0D-19C8D58A31FF}" srcOrd="0" destOrd="0" presId="urn:microsoft.com/office/officeart/2008/layout/PictureStrips"/>
    <dgm:cxn modelId="{C6412757-4571-47EF-8312-0A9E768D4337}" srcId="{319E2B52-F6BB-44FC-836E-F4B33FBCE622}" destId="{C0381958-9469-4458-A9DD-1DA8C829EDA8}" srcOrd="1" destOrd="0" parTransId="{B4AD555F-5A43-404B-BC4E-901A08F5CB0D}" sibTransId="{A1935747-2C61-43F6-8340-7AB437B2569A}"/>
    <dgm:cxn modelId="{B6DFB4BB-0343-4F65-93FA-32D1F2551EB1}" type="presOf" srcId="{1752959D-FD8E-4E10-B6D4-B60EBED291D9}" destId="{6FF21FAA-07EA-41A3-87EE-A763AC4B7437}" srcOrd="0" destOrd="0" presId="urn:microsoft.com/office/officeart/2008/layout/PictureStrips"/>
    <dgm:cxn modelId="{D14503D7-13D4-4D1B-A3C5-72D2623CD836}" srcId="{319E2B52-F6BB-44FC-836E-F4B33FBCE622}" destId="{1752959D-FD8E-4E10-B6D4-B60EBED291D9}" srcOrd="2" destOrd="0" parTransId="{7B35DB17-5420-4639-9B95-CB966BC7C06C}" sibTransId="{2E4B0E0D-4E2A-4D0E-8A10-397D27D30FA1}"/>
    <dgm:cxn modelId="{B9E034DB-9B64-493A-A383-DA7F16BE59AF}" type="presOf" srcId="{C0381958-9469-4458-A9DD-1DA8C829EDA8}" destId="{4A4BC9E3-D3D9-4F51-8F00-4C8D311FF872}" srcOrd="0" destOrd="0" presId="urn:microsoft.com/office/officeart/2008/layout/PictureStrips"/>
    <dgm:cxn modelId="{35EE57F0-3146-4050-930B-79D6BFB3BE22}" srcId="{319E2B52-F6BB-44FC-836E-F4B33FBCE622}" destId="{E4BB582A-D539-4166-A6DE-3D8EC99E8436}" srcOrd="0" destOrd="0" parTransId="{87B65C89-1652-4376-A3FB-EC5BD70E9AFF}" sibTransId="{22DE6717-6E5E-4363-BAAE-41856B05B357}"/>
    <dgm:cxn modelId="{87875DF1-128E-4B0B-ABA2-BC70C5C79DAA}" type="presOf" srcId="{E4BB582A-D539-4166-A6DE-3D8EC99E8436}" destId="{8ED08D3C-CC61-4A60-A114-9A12D51CA438}" srcOrd="0" destOrd="0" presId="urn:microsoft.com/office/officeart/2008/layout/PictureStrips"/>
    <dgm:cxn modelId="{039BF6F5-C392-4265-A749-A59451243075}" type="presParOf" srcId="{5B730178-DF76-4DAF-BB0D-19C8D58A31FF}" destId="{F6CDE56A-73A2-42DD-BD14-FF2CC1C40079}" srcOrd="0" destOrd="0" presId="urn:microsoft.com/office/officeart/2008/layout/PictureStrips"/>
    <dgm:cxn modelId="{A420633A-F259-441B-B587-074CA1132B0F}" type="presParOf" srcId="{F6CDE56A-73A2-42DD-BD14-FF2CC1C40079}" destId="{8ED08D3C-CC61-4A60-A114-9A12D51CA438}" srcOrd="0" destOrd="0" presId="urn:microsoft.com/office/officeart/2008/layout/PictureStrips"/>
    <dgm:cxn modelId="{563AC636-BD8D-4641-88BC-89A70D29BDD4}" type="presParOf" srcId="{F6CDE56A-73A2-42DD-BD14-FF2CC1C40079}" destId="{CBC93DDE-5A71-4690-8324-A4A06B28EE55}" srcOrd="1" destOrd="0" presId="urn:microsoft.com/office/officeart/2008/layout/PictureStrips"/>
    <dgm:cxn modelId="{5D192F3B-5DB3-4A7F-91A8-6FC7491D1B3B}" type="presParOf" srcId="{5B730178-DF76-4DAF-BB0D-19C8D58A31FF}" destId="{6E91A536-80D2-4134-83BB-A127ABB7A9D5}" srcOrd="1" destOrd="0" presId="urn:microsoft.com/office/officeart/2008/layout/PictureStrips"/>
    <dgm:cxn modelId="{B9021BB6-EA43-4918-A5D7-8B93344B17C7}" type="presParOf" srcId="{5B730178-DF76-4DAF-BB0D-19C8D58A31FF}" destId="{56C88307-62EF-4173-9BC5-6C51826AAAA3}" srcOrd="2" destOrd="0" presId="urn:microsoft.com/office/officeart/2008/layout/PictureStrips"/>
    <dgm:cxn modelId="{ED16BA71-21C7-45AE-89A7-924DC400FDB8}" type="presParOf" srcId="{56C88307-62EF-4173-9BC5-6C51826AAAA3}" destId="{4A4BC9E3-D3D9-4F51-8F00-4C8D311FF872}" srcOrd="0" destOrd="0" presId="urn:microsoft.com/office/officeart/2008/layout/PictureStrips"/>
    <dgm:cxn modelId="{590EDF3E-A8D3-4628-8A5D-1D71B4DD10C7}" type="presParOf" srcId="{56C88307-62EF-4173-9BC5-6C51826AAAA3}" destId="{3762C90E-EBE8-462D-B912-39D8A3A8091F}" srcOrd="1" destOrd="0" presId="urn:microsoft.com/office/officeart/2008/layout/PictureStrips"/>
    <dgm:cxn modelId="{2A73066E-7180-4DEF-8DB3-DCB0C13B4D6E}" type="presParOf" srcId="{5B730178-DF76-4DAF-BB0D-19C8D58A31FF}" destId="{11966000-984C-4C3F-8788-4CAADAD51B35}" srcOrd="3" destOrd="0" presId="urn:microsoft.com/office/officeart/2008/layout/PictureStrips"/>
    <dgm:cxn modelId="{C2BA5705-2163-4A20-8389-B7D24674987B}" type="presParOf" srcId="{5B730178-DF76-4DAF-BB0D-19C8D58A31FF}" destId="{2F2A1C0A-E8FB-44B8-B245-4D00D9D3E110}" srcOrd="4" destOrd="0" presId="urn:microsoft.com/office/officeart/2008/layout/PictureStrips"/>
    <dgm:cxn modelId="{CA0FD533-63BB-4302-84C2-CC4730A451D9}" type="presParOf" srcId="{2F2A1C0A-E8FB-44B8-B245-4D00D9D3E110}" destId="{6FF21FAA-07EA-41A3-87EE-A763AC4B7437}" srcOrd="0" destOrd="0" presId="urn:microsoft.com/office/officeart/2008/layout/PictureStrips"/>
    <dgm:cxn modelId="{615C40A9-A072-49E3-8375-B448F66E2432}" type="presParOf" srcId="{2F2A1C0A-E8FB-44B8-B245-4D00D9D3E110}" destId="{45BB8E7B-09B0-4249-B192-D934F49C0A73}"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8D3C-CC61-4A60-A114-9A12D51CA438}">
      <dsp:nvSpPr>
        <dsp:cNvPr id="0" name=""/>
        <dsp:cNvSpPr/>
      </dsp:nvSpPr>
      <dsp:spPr>
        <a:xfrm>
          <a:off x="220831" y="743868"/>
          <a:ext cx="5391430" cy="168482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1186"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Indian Market overview</a:t>
          </a:r>
          <a:r>
            <a:rPr lang="en-US" sz="2000" kern="1200" dirty="0"/>
            <a:t>: </a:t>
          </a:r>
        </a:p>
        <a:p>
          <a:pPr marL="0" lvl="0" indent="0" algn="l" defTabSz="889000">
            <a:lnSpc>
              <a:spcPct val="90000"/>
            </a:lnSpc>
            <a:spcBef>
              <a:spcPct val="0"/>
            </a:spcBef>
            <a:spcAft>
              <a:spcPct val="35000"/>
            </a:spcAft>
            <a:buNone/>
          </a:pPr>
          <a:r>
            <a:rPr lang="en-US" sz="1800" kern="1200" dirty="0"/>
            <a:t>In 2022, the size of the Indian snack market was INR 38,603 Crore. Looking ahead, IMARC Group projects that the market will grow at a compound annual growth rate (CAGR) of 10.4% from 2023 to 2028, reaching INR 70,731 Crore.</a:t>
          </a:r>
          <a:endParaRPr lang="en-IN" sz="1800" kern="1200" dirty="0"/>
        </a:p>
      </dsp:txBody>
      <dsp:txXfrm>
        <a:off x="220831" y="743868"/>
        <a:ext cx="5391430" cy="1684821"/>
      </dsp:txXfrm>
    </dsp:sp>
    <dsp:sp modelId="{CBC93DDE-5A71-4690-8324-A4A06B28EE55}">
      <dsp:nvSpPr>
        <dsp:cNvPr id="0" name=""/>
        <dsp:cNvSpPr/>
      </dsp:nvSpPr>
      <dsp:spPr>
        <a:xfrm>
          <a:off x="2226" y="682482"/>
          <a:ext cx="1179375" cy="1769063"/>
        </a:xfrm>
        <a:prstGeom prst="rect">
          <a:avLst/>
        </a:prstGeom>
        <a:blipFill rotWithShape="1">
          <a:blip xmlns:r="http://schemas.openxmlformats.org/officeDocument/2006/relationships" r:embed="rId1"/>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4BC9E3-D3D9-4F51-8F00-4C8D311FF872}">
      <dsp:nvSpPr>
        <dsp:cNvPr id="0" name=""/>
        <dsp:cNvSpPr/>
      </dsp:nvSpPr>
      <dsp:spPr>
        <a:xfrm>
          <a:off x="6108061" y="925846"/>
          <a:ext cx="5391430" cy="168482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1186" tIns="68580" rIns="68580" bIns="68580" numCol="1" spcCol="1270" anchor="ctr" anchorCtr="0">
          <a:noAutofit/>
        </a:bodyPr>
        <a:lstStyle/>
        <a:p>
          <a:pPr marL="0" lvl="0" indent="0" algn="l" defTabSz="800100">
            <a:lnSpc>
              <a:spcPct val="90000"/>
            </a:lnSpc>
            <a:spcBef>
              <a:spcPct val="0"/>
            </a:spcBef>
            <a:spcAft>
              <a:spcPct val="35000"/>
            </a:spcAft>
            <a:buNone/>
          </a:pPr>
          <a:endParaRPr lang="en-IN" sz="1800" b="1" kern="1200" dirty="0"/>
        </a:p>
        <a:p>
          <a:pPr marL="0" lvl="0" indent="0" algn="l" defTabSz="800100">
            <a:lnSpc>
              <a:spcPct val="90000"/>
            </a:lnSpc>
            <a:spcBef>
              <a:spcPct val="0"/>
            </a:spcBef>
            <a:spcAft>
              <a:spcPct val="35000"/>
            </a:spcAft>
            <a:buNone/>
          </a:pPr>
          <a:endParaRPr lang="en-IN" sz="1800" b="1" kern="1200" dirty="0"/>
        </a:p>
        <a:p>
          <a:pPr marL="0" lvl="0" indent="0" algn="l" defTabSz="800100">
            <a:lnSpc>
              <a:spcPct val="90000"/>
            </a:lnSpc>
            <a:spcBef>
              <a:spcPct val="0"/>
            </a:spcBef>
            <a:spcAft>
              <a:spcPct val="35000"/>
            </a:spcAft>
            <a:buNone/>
          </a:pPr>
          <a:r>
            <a:rPr lang="en-IN" sz="1800" b="1" kern="1200" dirty="0"/>
            <a:t>Segmentation:</a:t>
          </a:r>
          <a:r>
            <a:rPr lang="en-IN" sz="1800" kern="1200" dirty="0"/>
            <a:t> </a:t>
          </a:r>
        </a:p>
        <a:p>
          <a:pPr marL="0" lvl="0" indent="0" algn="l" defTabSz="800100">
            <a:lnSpc>
              <a:spcPct val="90000"/>
            </a:lnSpc>
            <a:spcBef>
              <a:spcPct val="0"/>
            </a:spcBef>
            <a:spcAft>
              <a:spcPct val="35000"/>
            </a:spcAft>
            <a:buNone/>
          </a:pPr>
          <a:r>
            <a:rPr lang="en-US" sz="1800" kern="1200" dirty="0"/>
            <a:t>Market Segmentation: based on common characteristics, needs, and </a:t>
          </a:r>
          <a:r>
            <a:rPr lang="en-US" sz="1800" kern="1200" dirty="0" err="1"/>
            <a:t>behaviours</a:t>
          </a:r>
          <a:r>
            <a:rPr lang="en-US" sz="1800" kern="1200" dirty="0"/>
            <a:t>.</a:t>
          </a:r>
          <a:endParaRPr lang="en-IN" sz="1800" kern="1200" dirty="0"/>
        </a:p>
        <a:p>
          <a:pPr marL="0" lvl="0" indent="0" algn="l" defTabSz="800100">
            <a:lnSpc>
              <a:spcPct val="90000"/>
            </a:lnSpc>
            <a:spcBef>
              <a:spcPct val="0"/>
            </a:spcBef>
            <a:spcAft>
              <a:spcPct val="35000"/>
            </a:spcAft>
            <a:buNone/>
          </a:pPr>
          <a:r>
            <a:rPr lang="en-US" sz="1800" kern="1200" dirty="0" err="1"/>
            <a:t>Behavioural</a:t>
          </a:r>
          <a:r>
            <a:rPr lang="en-US" sz="1800" kern="1200" dirty="0"/>
            <a:t> Segmentation: buying habits, usage frequency, and brand loyalty.</a:t>
          </a:r>
          <a:endParaRPr lang="en-IN" sz="1800" kern="1200" dirty="0"/>
        </a:p>
        <a:p>
          <a:pPr marL="0" lvl="0" indent="0" algn="l" defTabSz="800100">
            <a:lnSpc>
              <a:spcPct val="90000"/>
            </a:lnSpc>
            <a:spcBef>
              <a:spcPct val="0"/>
            </a:spcBef>
            <a:spcAft>
              <a:spcPct val="35000"/>
            </a:spcAft>
            <a:buNone/>
          </a:pPr>
          <a:r>
            <a:rPr lang="en-US" sz="1800" kern="1200" dirty="0"/>
            <a:t>Health and Dietary Preferences: dietary restrictions, nutritional preferences, and health-consciousness</a:t>
          </a:r>
          <a:r>
            <a:rPr lang="en-US" sz="1600" kern="1200" dirty="0"/>
            <a:t>.</a:t>
          </a:r>
          <a:endParaRPr lang="en-IN" sz="1600" kern="1200" dirty="0"/>
        </a:p>
        <a:p>
          <a:pPr marL="0" lvl="0" indent="0" algn="l" defTabSz="800100">
            <a:lnSpc>
              <a:spcPct val="90000"/>
            </a:lnSpc>
            <a:spcBef>
              <a:spcPct val="0"/>
            </a:spcBef>
            <a:spcAft>
              <a:spcPct val="35000"/>
            </a:spcAft>
            <a:buNone/>
          </a:pPr>
          <a:endParaRPr lang="en-IN" sz="1400" kern="1200" dirty="0"/>
        </a:p>
        <a:p>
          <a:pPr marL="0" lvl="0" indent="0" algn="l" defTabSz="800100">
            <a:lnSpc>
              <a:spcPct val="90000"/>
            </a:lnSpc>
            <a:spcBef>
              <a:spcPct val="0"/>
            </a:spcBef>
            <a:spcAft>
              <a:spcPct val="35000"/>
            </a:spcAft>
            <a:buNone/>
          </a:pPr>
          <a:r>
            <a:rPr lang="en-US" sz="1400" kern="1200" dirty="0"/>
            <a:t>.</a:t>
          </a:r>
          <a:endParaRPr lang="en-IN" sz="1400" kern="1200" dirty="0"/>
        </a:p>
      </dsp:txBody>
      <dsp:txXfrm>
        <a:off x="6108061" y="925846"/>
        <a:ext cx="5391430" cy="1684821"/>
      </dsp:txXfrm>
    </dsp:sp>
    <dsp:sp modelId="{3762C90E-EBE8-462D-B912-39D8A3A8091F}">
      <dsp:nvSpPr>
        <dsp:cNvPr id="0" name=""/>
        <dsp:cNvSpPr/>
      </dsp:nvSpPr>
      <dsp:spPr>
        <a:xfrm>
          <a:off x="5883418" y="682482"/>
          <a:ext cx="1179375" cy="1769063"/>
        </a:xfrm>
        <a:prstGeom prst="rect">
          <a:avLst/>
        </a:prstGeom>
        <a:blipFill rotWithShape="1">
          <a:blip xmlns:r="http://schemas.openxmlformats.org/officeDocument/2006/relationships" r:embed="rId2"/>
          <a:srcRect/>
          <a:stretch>
            <a:fillRect l="-52000" r="-5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25D772-D465-42BE-B822-BD919BFBDBB0}">
      <dsp:nvSpPr>
        <dsp:cNvPr id="0" name=""/>
        <dsp:cNvSpPr/>
      </dsp:nvSpPr>
      <dsp:spPr>
        <a:xfrm>
          <a:off x="3131342" y="3394011"/>
          <a:ext cx="5391430" cy="168482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1186"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Target Customers: </a:t>
          </a:r>
        </a:p>
        <a:p>
          <a:pPr marL="0" lvl="0" indent="0" algn="l" defTabSz="800100">
            <a:lnSpc>
              <a:spcPct val="90000"/>
            </a:lnSpc>
            <a:spcBef>
              <a:spcPct val="0"/>
            </a:spcBef>
            <a:spcAft>
              <a:spcPct val="35000"/>
            </a:spcAft>
            <a:buNone/>
          </a:pPr>
          <a:r>
            <a:rPr lang="en-US" sz="1800" b="0" kern="1200" dirty="0"/>
            <a:t>Active yoga practitioners, gym goers, and other fitness enthusiasts between the ages of 18 and 45, working adults who are looking for quick, wholesome snack options.</a:t>
          </a:r>
          <a:endParaRPr lang="en-IN" sz="1800" kern="1200" dirty="0"/>
        </a:p>
      </dsp:txBody>
      <dsp:txXfrm>
        <a:off x="3131342" y="3394011"/>
        <a:ext cx="5391430" cy="1684821"/>
      </dsp:txXfrm>
    </dsp:sp>
    <dsp:sp modelId="{DF783004-CDB0-4B65-A5EA-1B2C0E22BEFE}">
      <dsp:nvSpPr>
        <dsp:cNvPr id="0" name=""/>
        <dsp:cNvSpPr/>
      </dsp:nvSpPr>
      <dsp:spPr>
        <a:xfrm>
          <a:off x="2915932" y="3177696"/>
          <a:ext cx="1179375" cy="1800003"/>
        </a:xfrm>
        <a:prstGeom prst="rect">
          <a:avLst/>
        </a:prstGeom>
        <a:blipFill rotWithShape="1">
          <a:blip xmlns:r="http://schemas.openxmlformats.org/officeDocument/2006/relationships" r:embed="rId3"/>
          <a:srcRect/>
          <a:stretch>
            <a:fillRect l="-57000" r="-5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8D3C-CC61-4A60-A114-9A12D51CA438}">
      <dsp:nvSpPr>
        <dsp:cNvPr id="0" name=""/>
        <dsp:cNvSpPr/>
      </dsp:nvSpPr>
      <dsp:spPr>
        <a:xfrm>
          <a:off x="183838" y="759635"/>
          <a:ext cx="5407604" cy="1689876"/>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461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Patanjali: </a:t>
          </a:r>
        </a:p>
        <a:p>
          <a:pPr marL="0" lvl="0" indent="0" algn="l" defTabSz="889000">
            <a:lnSpc>
              <a:spcPct val="90000"/>
            </a:lnSpc>
            <a:spcBef>
              <a:spcPct val="0"/>
            </a:spcBef>
            <a:spcAft>
              <a:spcPct val="35000"/>
            </a:spcAft>
            <a:buNone/>
          </a:pPr>
          <a:r>
            <a:rPr lang="en-US" sz="2000" b="0" kern="1200" dirty="0"/>
            <a:t>Known for manufacturing and selling products like ayurvedic medicines, herbal supplements etc.</a:t>
          </a:r>
          <a:endParaRPr lang="en-IN" sz="2000" b="0" kern="1200" dirty="0"/>
        </a:p>
        <a:p>
          <a:pPr marL="0" lvl="0" indent="0" algn="l" defTabSz="889000">
            <a:lnSpc>
              <a:spcPct val="90000"/>
            </a:lnSpc>
            <a:spcBef>
              <a:spcPct val="0"/>
            </a:spcBef>
            <a:spcAft>
              <a:spcPct val="35000"/>
            </a:spcAft>
            <a:buNone/>
          </a:pPr>
          <a:endParaRPr lang="en-IN" sz="2000" kern="1200" dirty="0"/>
        </a:p>
      </dsp:txBody>
      <dsp:txXfrm>
        <a:off x="183838" y="759635"/>
        <a:ext cx="5407604" cy="1689876"/>
      </dsp:txXfrm>
    </dsp:sp>
    <dsp:sp modelId="{CBC93DDE-5A71-4690-8324-A4A06B28EE55}">
      <dsp:nvSpPr>
        <dsp:cNvPr id="0" name=""/>
        <dsp:cNvSpPr/>
      </dsp:nvSpPr>
      <dsp:spPr>
        <a:xfrm>
          <a:off x="5382" y="709664"/>
          <a:ext cx="1101304" cy="1672290"/>
        </a:xfrm>
        <a:prstGeom prst="rect">
          <a:avLst/>
        </a:prstGeom>
        <a:blipFill rotWithShape="1">
          <a:blip xmlns:r="http://schemas.openxmlformats.org/officeDocument/2006/relationships" r:embed="rId1"/>
          <a:srcRect/>
          <a:stretch>
            <a:fillRect l="-28000" r="-28000"/>
          </a:stretch>
        </a:blip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4A4BC9E3-D3D9-4F51-8F00-4C8D311FF872}">
      <dsp:nvSpPr>
        <dsp:cNvPr id="0" name=""/>
        <dsp:cNvSpPr/>
      </dsp:nvSpPr>
      <dsp:spPr>
        <a:xfrm>
          <a:off x="6088730" y="928237"/>
          <a:ext cx="5407604" cy="1689876"/>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4610" tIns="68580" rIns="68580" bIns="68580" numCol="1" spcCol="1270" anchor="ctr" anchorCtr="0">
          <a:noAutofit/>
        </a:bodyPr>
        <a:lstStyle/>
        <a:p>
          <a:pPr marL="0" lvl="0" indent="0" algn="l" defTabSz="800100">
            <a:lnSpc>
              <a:spcPct val="90000"/>
            </a:lnSpc>
            <a:spcBef>
              <a:spcPct val="0"/>
            </a:spcBef>
            <a:spcAft>
              <a:spcPct val="35000"/>
            </a:spcAft>
            <a:buNone/>
          </a:pPr>
          <a:endParaRPr lang="en-IN" sz="1800" b="1" kern="1200" dirty="0"/>
        </a:p>
        <a:p>
          <a:pPr marL="0" lvl="0" indent="0" algn="l" defTabSz="800100">
            <a:lnSpc>
              <a:spcPct val="90000"/>
            </a:lnSpc>
            <a:spcBef>
              <a:spcPct val="0"/>
            </a:spcBef>
            <a:spcAft>
              <a:spcPct val="35000"/>
            </a:spcAft>
            <a:buNone/>
          </a:pPr>
          <a:endParaRPr lang="en-IN" sz="1800" b="1" kern="1200" dirty="0"/>
        </a:p>
        <a:p>
          <a:pPr marL="0" lvl="0" indent="0" algn="l" defTabSz="800100">
            <a:lnSpc>
              <a:spcPct val="90000"/>
            </a:lnSpc>
            <a:spcBef>
              <a:spcPct val="0"/>
            </a:spcBef>
            <a:spcAft>
              <a:spcPct val="35000"/>
            </a:spcAft>
            <a:buNone/>
          </a:pPr>
          <a:r>
            <a:rPr lang="en-IN" sz="2000" b="1" kern="1200" dirty="0" err="1"/>
            <a:t>Yogabar</a:t>
          </a:r>
          <a:r>
            <a:rPr lang="en-IN" sz="2000" b="1" kern="1200" dirty="0"/>
            <a:t>:</a:t>
          </a:r>
        </a:p>
        <a:p>
          <a:pPr marL="0" lvl="0" indent="0" algn="l" defTabSz="800100">
            <a:lnSpc>
              <a:spcPct val="90000"/>
            </a:lnSpc>
            <a:spcBef>
              <a:spcPct val="0"/>
            </a:spcBef>
            <a:spcAft>
              <a:spcPct val="35000"/>
            </a:spcAft>
            <a:buNone/>
          </a:pPr>
          <a:r>
            <a:rPr lang="en-IN" sz="2000" b="0" kern="1200" dirty="0"/>
            <a:t>Known for their protein bar, protein muesli, high protein oats etc. </a:t>
          </a:r>
        </a:p>
        <a:p>
          <a:pPr marL="0" lvl="0" indent="0" algn="l" defTabSz="800100">
            <a:lnSpc>
              <a:spcPct val="90000"/>
            </a:lnSpc>
            <a:spcBef>
              <a:spcPct val="0"/>
            </a:spcBef>
            <a:spcAft>
              <a:spcPct val="35000"/>
            </a:spcAft>
            <a:buNone/>
          </a:pPr>
          <a:endParaRPr lang="en-IN" sz="1400" kern="1200" dirty="0"/>
        </a:p>
        <a:p>
          <a:pPr marL="0" lvl="0" indent="0" algn="l" defTabSz="800100">
            <a:lnSpc>
              <a:spcPct val="90000"/>
            </a:lnSpc>
            <a:spcBef>
              <a:spcPct val="0"/>
            </a:spcBef>
            <a:spcAft>
              <a:spcPct val="35000"/>
            </a:spcAft>
            <a:buNone/>
          </a:pPr>
          <a:r>
            <a:rPr lang="en-US" sz="1400" kern="1200" dirty="0"/>
            <a:t>.</a:t>
          </a:r>
          <a:endParaRPr lang="en-IN" sz="1400" kern="1200" dirty="0"/>
        </a:p>
      </dsp:txBody>
      <dsp:txXfrm>
        <a:off x="6088730" y="928237"/>
        <a:ext cx="5407604" cy="1689876"/>
      </dsp:txXfrm>
    </dsp:sp>
    <dsp:sp modelId="{3762C90E-EBE8-462D-B912-39D8A3A8091F}">
      <dsp:nvSpPr>
        <dsp:cNvPr id="0" name=""/>
        <dsp:cNvSpPr/>
      </dsp:nvSpPr>
      <dsp:spPr>
        <a:xfrm>
          <a:off x="5833639" y="657120"/>
          <a:ext cx="1182913" cy="1774370"/>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3000" r="-23000"/>
          </a:stretch>
        </a:blip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8825D772-D465-42BE-B822-BD919BFBDBB0}">
      <dsp:nvSpPr>
        <dsp:cNvPr id="0" name=""/>
        <dsp:cNvSpPr/>
      </dsp:nvSpPr>
      <dsp:spPr>
        <a:xfrm>
          <a:off x="3123484" y="3388290"/>
          <a:ext cx="5407604" cy="1689876"/>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461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Muscle Blaze: </a:t>
          </a:r>
        </a:p>
        <a:p>
          <a:pPr marL="0" lvl="0" indent="0" algn="l" defTabSz="889000">
            <a:lnSpc>
              <a:spcPct val="90000"/>
            </a:lnSpc>
            <a:spcBef>
              <a:spcPct val="0"/>
            </a:spcBef>
            <a:spcAft>
              <a:spcPct val="35000"/>
            </a:spcAft>
            <a:buNone/>
          </a:pPr>
          <a:r>
            <a:rPr lang="en-US" sz="2000" b="0" kern="1200" dirty="0"/>
            <a:t>Known for whey proteins and health foods like protein muesli and oats.</a:t>
          </a:r>
          <a:endParaRPr lang="en-IN" sz="2000" b="0" kern="1200" dirty="0"/>
        </a:p>
        <a:p>
          <a:pPr marL="0" lvl="0" indent="0" algn="l" defTabSz="889000">
            <a:lnSpc>
              <a:spcPct val="90000"/>
            </a:lnSpc>
            <a:spcBef>
              <a:spcPct val="0"/>
            </a:spcBef>
            <a:spcAft>
              <a:spcPct val="35000"/>
            </a:spcAft>
            <a:buNone/>
          </a:pPr>
          <a:endParaRPr lang="en-IN" sz="2100" kern="1200" dirty="0"/>
        </a:p>
      </dsp:txBody>
      <dsp:txXfrm>
        <a:off x="3123484" y="3388290"/>
        <a:ext cx="5407604" cy="1689876"/>
      </dsp:txXfrm>
    </dsp:sp>
    <dsp:sp modelId="{DF783004-CDB0-4B65-A5EA-1B2C0E22BEFE}">
      <dsp:nvSpPr>
        <dsp:cNvPr id="0" name=""/>
        <dsp:cNvSpPr/>
      </dsp:nvSpPr>
      <dsp:spPr>
        <a:xfrm>
          <a:off x="2934398" y="3216138"/>
          <a:ext cx="1182913" cy="1774370"/>
        </a:xfrm>
        <a:prstGeom prst="rect">
          <a:avLst/>
        </a:prstGeom>
        <a:blipFill rotWithShape="1">
          <a:blip xmlns:r="http://schemas.openxmlformats.org/officeDocument/2006/relationships" r:embed="rId3"/>
          <a:srcRect/>
          <a:stretch>
            <a:fillRect l="-27000" r="-27000"/>
          </a:stretch>
        </a:blip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8D3C-CC61-4A60-A114-9A12D51CA438}">
      <dsp:nvSpPr>
        <dsp:cNvPr id="0" name=""/>
        <dsp:cNvSpPr/>
      </dsp:nvSpPr>
      <dsp:spPr>
        <a:xfrm>
          <a:off x="63563" y="735188"/>
          <a:ext cx="5391430" cy="168482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1186"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Strengths:</a:t>
          </a:r>
        </a:p>
        <a:p>
          <a:pPr marL="0" lvl="0" indent="0" algn="l" defTabSz="889000">
            <a:lnSpc>
              <a:spcPct val="90000"/>
            </a:lnSpc>
            <a:spcBef>
              <a:spcPct val="0"/>
            </a:spcBef>
            <a:spcAft>
              <a:spcPct val="35000"/>
            </a:spcAft>
            <a:buNone/>
          </a:pPr>
          <a:r>
            <a:rPr lang="en-US" sz="1800" b="0" kern="1200" dirty="0" err="1"/>
            <a:t>Snackible's</a:t>
          </a:r>
          <a:r>
            <a:rPr lang="en-US" sz="1800" b="0" kern="1200" dirty="0"/>
            <a:t> established brand reputation and </a:t>
          </a:r>
          <a:r>
            <a:rPr lang="en-US" sz="1800" b="0" kern="1200" dirty="0" err="1"/>
            <a:t>recognition.The</a:t>
          </a:r>
          <a:r>
            <a:rPr lang="en-US" sz="1800" b="0" kern="1200" dirty="0"/>
            <a:t> company has a well-developed distribution network, ensuring efficient product availability in various markets</a:t>
          </a:r>
          <a:r>
            <a:rPr lang="en-US" sz="2000" b="1" kern="1200" dirty="0"/>
            <a:t>.</a:t>
          </a:r>
          <a:endParaRPr lang="en-IN" sz="2000" b="1" kern="1200" dirty="0"/>
        </a:p>
        <a:p>
          <a:pPr marL="0" lvl="0" indent="0" algn="l" defTabSz="889000">
            <a:lnSpc>
              <a:spcPct val="90000"/>
            </a:lnSpc>
            <a:spcBef>
              <a:spcPct val="0"/>
            </a:spcBef>
            <a:spcAft>
              <a:spcPct val="35000"/>
            </a:spcAft>
            <a:buNone/>
          </a:pPr>
          <a:endParaRPr lang="en-IN" sz="1800" kern="1200" dirty="0"/>
        </a:p>
      </dsp:txBody>
      <dsp:txXfrm>
        <a:off x="63563" y="735188"/>
        <a:ext cx="5391430" cy="1684821"/>
      </dsp:txXfrm>
    </dsp:sp>
    <dsp:sp modelId="{CBC93DDE-5A71-4690-8324-A4A06B28EE55}">
      <dsp:nvSpPr>
        <dsp:cNvPr id="0" name=""/>
        <dsp:cNvSpPr/>
      </dsp:nvSpPr>
      <dsp:spPr>
        <a:xfrm>
          <a:off x="2226" y="697670"/>
          <a:ext cx="1179375" cy="1739254"/>
        </a:xfrm>
        <a:prstGeom prst="rect">
          <a:avLst/>
        </a:prstGeom>
        <a:blipFill rotWithShape="1">
          <a:blip xmlns:r="http://schemas.openxmlformats.org/officeDocument/2006/relationships" r:embed="rId1"/>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4BC9E3-D3D9-4F51-8F00-4C8D311FF872}">
      <dsp:nvSpPr>
        <dsp:cNvPr id="0" name=""/>
        <dsp:cNvSpPr/>
      </dsp:nvSpPr>
      <dsp:spPr>
        <a:xfrm>
          <a:off x="6108061" y="933581"/>
          <a:ext cx="5391430" cy="168482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1186"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Weaknesses:</a:t>
          </a:r>
        </a:p>
        <a:p>
          <a:pPr marL="0" lvl="0" indent="0" algn="l" defTabSz="800100">
            <a:lnSpc>
              <a:spcPct val="90000"/>
            </a:lnSpc>
            <a:spcBef>
              <a:spcPct val="0"/>
            </a:spcBef>
            <a:spcAft>
              <a:spcPct val="35000"/>
            </a:spcAft>
            <a:buNone/>
          </a:pPr>
          <a:endParaRPr lang="en-US" sz="1800" b="1" kern="1200" dirty="0"/>
        </a:p>
        <a:p>
          <a:pPr marL="0" lvl="0" indent="0" algn="l" defTabSz="800100">
            <a:lnSpc>
              <a:spcPct val="90000"/>
            </a:lnSpc>
            <a:spcBef>
              <a:spcPct val="0"/>
            </a:spcBef>
            <a:spcAft>
              <a:spcPct val="35000"/>
            </a:spcAft>
            <a:buNone/>
          </a:pPr>
          <a:r>
            <a:rPr lang="en-US" sz="1800" b="0" kern="1200" dirty="0"/>
            <a:t> Potential internal challenges related to resource allocation and budget constraints for marketing and product development</a:t>
          </a:r>
          <a:r>
            <a:rPr lang="en-US" sz="1800" b="1" kern="1200" dirty="0"/>
            <a:t>.</a:t>
          </a:r>
          <a:endParaRPr lang="en-IN" sz="1800" b="1" kern="1200" dirty="0"/>
        </a:p>
        <a:p>
          <a:pPr marL="0" lvl="0" indent="0" algn="l" defTabSz="800100">
            <a:lnSpc>
              <a:spcPct val="90000"/>
            </a:lnSpc>
            <a:spcBef>
              <a:spcPct val="0"/>
            </a:spcBef>
            <a:spcAft>
              <a:spcPct val="35000"/>
            </a:spcAft>
            <a:buNone/>
          </a:pPr>
          <a:endParaRPr lang="en-IN" sz="1400" kern="1200" dirty="0"/>
        </a:p>
        <a:p>
          <a:pPr marL="0" lvl="0" indent="0" algn="l" defTabSz="800100">
            <a:lnSpc>
              <a:spcPct val="90000"/>
            </a:lnSpc>
            <a:spcBef>
              <a:spcPct val="0"/>
            </a:spcBef>
            <a:spcAft>
              <a:spcPct val="35000"/>
            </a:spcAft>
            <a:buNone/>
          </a:pPr>
          <a:r>
            <a:rPr lang="en-US" sz="1400" kern="1200" dirty="0"/>
            <a:t>.</a:t>
          </a:r>
          <a:endParaRPr lang="en-IN" sz="1400" kern="1200" dirty="0"/>
        </a:p>
      </dsp:txBody>
      <dsp:txXfrm>
        <a:off x="6108061" y="933581"/>
        <a:ext cx="5391430" cy="1684821"/>
      </dsp:txXfrm>
    </dsp:sp>
    <dsp:sp modelId="{3762C90E-EBE8-462D-B912-39D8A3A8091F}">
      <dsp:nvSpPr>
        <dsp:cNvPr id="0" name=""/>
        <dsp:cNvSpPr/>
      </dsp:nvSpPr>
      <dsp:spPr>
        <a:xfrm>
          <a:off x="5883418" y="690218"/>
          <a:ext cx="1179375" cy="1769063"/>
        </a:xfrm>
        <a:prstGeom prst="rect">
          <a:avLst/>
        </a:prstGeom>
        <a:blipFill rotWithShape="1">
          <a:blip xmlns:r="http://schemas.openxmlformats.org/officeDocument/2006/relationships" r:embed="rId2"/>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25D772-D465-42BE-B822-BD919BFBDBB0}">
      <dsp:nvSpPr>
        <dsp:cNvPr id="0" name=""/>
        <dsp:cNvSpPr/>
      </dsp:nvSpPr>
      <dsp:spPr>
        <a:xfrm>
          <a:off x="190746" y="3386275"/>
          <a:ext cx="5391430" cy="168482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1186"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Opportunities:</a:t>
          </a:r>
        </a:p>
        <a:p>
          <a:pPr marL="0" lvl="0" indent="0" algn="l" defTabSz="800100">
            <a:lnSpc>
              <a:spcPct val="90000"/>
            </a:lnSpc>
            <a:spcBef>
              <a:spcPct val="0"/>
            </a:spcBef>
            <a:spcAft>
              <a:spcPct val="35000"/>
            </a:spcAft>
            <a:buNone/>
          </a:pPr>
          <a:r>
            <a:rPr lang="en-US" sz="1800" b="0" kern="1200" dirty="0"/>
            <a:t>The growing trend towards healthier snacking options presents an opportunity for Snackable to introduce a product that caters to health-conscious consumers</a:t>
          </a:r>
          <a:endParaRPr lang="en-IN" sz="1800" b="0" kern="1200" dirty="0"/>
        </a:p>
      </dsp:txBody>
      <dsp:txXfrm>
        <a:off x="190746" y="3386275"/>
        <a:ext cx="5391430" cy="1684821"/>
      </dsp:txXfrm>
    </dsp:sp>
    <dsp:sp modelId="{DF783004-CDB0-4B65-A5EA-1B2C0E22BEFE}">
      <dsp:nvSpPr>
        <dsp:cNvPr id="0" name=""/>
        <dsp:cNvSpPr/>
      </dsp:nvSpPr>
      <dsp:spPr>
        <a:xfrm>
          <a:off x="2226" y="3214638"/>
          <a:ext cx="1179375" cy="1769063"/>
        </a:xfrm>
        <a:prstGeom prst="rect">
          <a:avLst/>
        </a:prstGeom>
        <a:blipFill rotWithShape="1">
          <a:blip xmlns:r="http://schemas.openxmlformats.org/officeDocument/2006/relationships" r:embed="rId3"/>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F21FAA-07EA-41A3-87EE-A763AC4B7437}">
      <dsp:nvSpPr>
        <dsp:cNvPr id="0" name=""/>
        <dsp:cNvSpPr/>
      </dsp:nvSpPr>
      <dsp:spPr>
        <a:xfrm>
          <a:off x="6110271" y="3556594"/>
          <a:ext cx="5391430" cy="168482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1186" tIns="68580" rIns="68580" bIns="68580" numCol="1" spcCol="1270" anchor="ctr" anchorCtr="0">
          <a:noAutofit/>
        </a:bodyPr>
        <a:lstStyle/>
        <a:p>
          <a:pPr marL="0" lvl="0" indent="0" algn="l" defTabSz="800100">
            <a:lnSpc>
              <a:spcPct val="90000"/>
            </a:lnSpc>
            <a:spcBef>
              <a:spcPct val="0"/>
            </a:spcBef>
            <a:spcAft>
              <a:spcPct val="35000"/>
            </a:spcAft>
            <a:buNone/>
          </a:pPr>
          <a:r>
            <a:rPr lang="en-IN" sz="1800" b="1" kern="1200" dirty="0">
              <a:solidFill>
                <a:schemeClr val="tx1"/>
              </a:solidFill>
              <a:effectLst/>
              <a:latin typeface="+mn-lt"/>
              <a:ea typeface="Times New Roman" panose="02020603050405020304" pitchFamily="18" charset="0"/>
            </a:rPr>
            <a:t>Threats: </a:t>
          </a:r>
          <a:r>
            <a:rPr lang="en-US" sz="1800" b="1" kern="1200" dirty="0">
              <a:solidFill>
                <a:schemeClr val="tx1"/>
              </a:solidFill>
              <a:effectLst/>
              <a:latin typeface="+mn-lt"/>
              <a:ea typeface="Times New Roman" panose="02020603050405020304" pitchFamily="18" charset="0"/>
            </a:rPr>
            <a:t>-</a:t>
          </a:r>
        </a:p>
        <a:p>
          <a:pPr marL="0" lvl="0" indent="0" algn="l" defTabSz="800100">
            <a:lnSpc>
              <a:spcPct val="90000"/>
            </a:lnSpc>
            <a:spcBef>
              <a:spcPct val="0"/>
            </a:spcBef>
            <a:spcAft>
              <a:spcPct val="35000"/>
            </a:spcAft>
            <a:buNone/>
          </a:pPr>
          <a:r>
            <a:rPr lang="en-US" sz="1800" kern="1200" dirty="0">
              <a:effectLst/>
              <a:latin typeface="+mn-lt"/>
              <a:ea typeface="Times New Roman" panose="02020603050405020304" pitchFamily="18" charset="0"/>
            </a:rPr>
            <a:t> Fierce competition in snacking industry. Pricing pressures and market saturation. Fluctuations in commodity prices and supply chain disruptions affecting costs and availability</a:t>
          </a:r>
          <a:endParaRPr lang="en-IN" sz="1800" kern="1200" dirty="0">
            <a:latin typeface="+mn-lt"/>
          </a:endParaRPr>
        </a:p>
      </dsp:txBody>
      <dsp:txXfrm>
        <a:off x="6110271" y="3556594"/>
        <a:ext cx="5391430" cy="1684821"/>
      </dsp:txXfrm>
    </dsp:sp>
    <dsp:sp modelId="{45BB8E7B-09B0-4249-B192-D934F49C0A73}">
      <dsp:nvSpPr>
        <dsp:cNvPr id="0" name=""/>
        <dsp:cNvSpPr/>
      </dsp:nvSpPr>
      <dsp:spPr>
        <a:xfrm>
          <a:off x="5901344" y="3223590"/>
          <a:ext cx="1179375" cy="1769063"/>
        </a:xfrm>
        <a:prstGeom prst="rect">
          <a:avLst/>
        </a:prstGeom>
        <a:blipFill rotWithShape="1">
          <a:blip xmlns:r="http://schemas.openxmlformats.org/officeDocument/2006/relationships" r:embed="rId4"/>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8D3C-CC61-4A60-A114-9A12D51CA438}">
      <dsp:nvSpPr>
        <dsp:cNvPr id="0" name=""/>
        <dsp:cNvSpPr/>
      </dsp:nvSpPr>
      <dsp:spPr>
        <a:xfrm>
          <a:off x="426673" y="84979"/>
          <a:ext cx="4145129" cy="129535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7386"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dirty="0"/>
            <a:t>.     </a:t>
          </a:r>
          <a:r>
            <a:rPr lang="en-IN" sz="2000" b="0" kern="1200" dirty="0"/>
            <a:t>Survey</a:t>
          </a:r>
          <a:endParaRPr lang="en-IN" sz="1800" b="0" kern="1200" dirty="0"/>
        </a:p>
      </dsp:txBody>
      <dsp:txXfrm>
        <a:off x="426673" y="84979"/>
        <a:ext cx="4145129" cy="1295352"/>
      </dsp:txXfrm>
    </dsp:sp>
    <dsp:sp modelId="{CBC93DDE-5A71-4690-8324-A4A06B28EE55}">
      <dsp:nvSpPr>
        <dsp:cNvPr id="0" name=""/>
        <dsp:cNvSpPr/>
      </dsp:nvSpPr>
      <dsp:spPr>
        <a:xfrm>
          <a:off x="379516" y="44675"/>
          <a:ext cx="906747" cy="1360120"/>
        </a:xfrm>
        <a:prstGeom prst="rect">
          <a:avLst/>
        </a:prstGeom>
        <a:blipFill rotWithShape="1">
          <a:blip xmlns:r="http://schemas.openxmlformats.org/officeDocument/2006/relationships" r:embed="rId1"/>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4BC9E3-D3D9-4F51-8F00-4C8D311FF872}">
      <dsp:nvSpPr>
        <dsp:cNvPr id="0" name=""/>
        <dsp:cNvSpPr/>
      </dsp:nvSpPr>
      <dsp:spPr>
        <a:xfrm>
          <a:off x="5022766" y="231781"/>
          <a:ext cx="4145129" cy="129535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03707"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kern="1200" dirty="0"/>
            <a:t>Feedback</a:t>
          </a:r>
          <a:endParaRPr lang="en-IN" sz="1400" b="0" kern="1200" dirty="0"/>
        </a:p>
        <a:p>
          <a:pPr marL="0" lvl="0" indent="0" algn="l" defTabSz="800100">
            <a:lnSpc>
              <a:spcPct val="90000"/>
            </a:lnSpc>
            <a:spcBef>
              <a:spcPct val="0"/>
            </a:spcBef>
            <a:spcAft>
              <a:spcPct val="35000"/>
            </a:spcAft>
            <a:buNone/>
          </a:pPr>
          <a:r>
            <a:rPr lang="en-US" sz="1400" kern="1200" dirty="0"/>
            <a:t>.</a:t>
          </a:r>
          <a:endParaRPr lang="en-IN" sz="1400" kern="1200" dirty="0"/>
        </a:p>
      </dsp:txBody>
      <dsp:txXfrm>
        <a:off x="5022766" y="231781"/>
        <a:ext cx="4145129" cy="1295352"/>
      </dsp:txXfrm>
    </dsp:sp>
    <dsp:sp modelId="{3762C90E-EBE8-462D-B912-39D8A3A8091F}">
      <dsp:nvSpPr>
        <dsp:cNvPr id="0" name=""/>
        <dsp:cNvSpPr/>
      </dsp:nvSpPr>
      <dsp:spPr>
        <a:xfrm>
          <a:off x="4850052" y="44675"/>
          <a:ext cx="906747" cy="1360120"/>
        </a:xfrm>
        <a:prstGeom prst="rect">
          <a:avLst/>
        </a:prstGeom>
        <a:blipFill rotWithShape="1">
          <a:blip xmlns:r="http://schemas.openxmlformats.org/officeDocument/2006/relationships" r:embed="rId2"/>
          <a:srcRect/>
          <a:stretch>
            <a:fillRect l="-45000" r="-4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F21FAA-07EA-41A3-87EE-A763AC4B7437}">
      <dsp:nvSpPr>
        <dsp:cNvPr id="0" name=""/>
        <dsp:cNvSpPr/>
      </dsp:nvSpPr>
      <dsp:spPr>
        <a:xfrm>
          <a:off x="2789197" y="1911610"/>
          <a:ext cx="4145129" cy="129535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03707" tIns="76200" rIns="76200" bIns="76200" numCol="1" spcCol="1270" anchor="ctr" anchorCtr="0">
          <a:noAutofit/>
        </a:bodyPr>
        <a:lstStyle/>
        <a:p>
          <a:pPr marL="0" lvl="0" indent="0" algn="l" defTabSz="889000">
            <a:lnSpc>
              <a:spcPct val="90000"/>
            </a:lnSpc>
            <a:spcBef>
              <a:spcPct val="0"/>
            </a:spcBef>
            <a:spcAft>
              <a:spcPct val="35000"/>
            </a:spcAft>
            <a:buNone/>
          </a:pPr>
          <a:r>
            <a:rPr lang="en-IN" sz="2000" b="0" kern="1200" dirty="0">
              <a:solidFill>
                <a:schemeClr val="tx1"/>
              </a:solidFill>
              <a:effectLst/>
              <a:latin typeface="+mn-lt"/>
            </a:rPr>
            <a:t>Product performance review</a:t>
          </a:r>
          <a:endParaRPr lang="en-IN" sz="3200" b="0" kern="1200" dirty="0">
            <a:latin typeface="+mn-lt"/>
          </a:endParaRPr>
        </a:p>
      </dsp:txBody>
      <dsp:txXfrm>
        <a:off x="2789197" y="1911610"/>
        <a:ext cx="4145129" cy="1295352"/>
      </dsp:txXfrm>
    </dsp:sp>
    <dsp:sp modelId="{45BB8E7B-09B0-4249-B192-D934F49C0A73}">
      <dsp:nvSpPr>
        <dsp:cNvPr id="0" name=""/>
        <dsp:cNvSpPr/>
      </dsp:nvSpPr>
      <dsp:spPr>
        <a:xfrm>
          <a:off x="2628566" y="1846842"/>
          <a:ext cx="906747" cy="1360120"/>
        </a:xfrm>
        <a:prstGeom prst="rect">
          <a:avLst/>
        </a:prstGeom>
        <a:blipFill rotWithShape="1">
          <a:blip xmlns:r="http://schemas.openxmlformats.org/officeDocument/2006/relationships" r:embed="rId3"/>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12/13/2023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a:t>
            </a:fld>
            <a:endParaRPr lang="en-US" dirty="0"/>
          </a:p>
        </p:txBody>
      </p:sp>
    </p:spTree>
    <p:extLst>
      <p:ext uri="{BB962C8B-B14F-4D97-AF65-F5344CB8AC3E}">
        <p14:creationId xmlns:p14="http://schemas.microsoft.com/office/powerpoint/2010/main" val="307417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12</a:t>
            </a:fld>
            <a:endParaRPr lang="en-US" dirty="0"/>
          </a:p>
        </p:txBody>
      </p:sp>
    </p:spTree>
    <p:extLst>
      <p:ext uri="{BB962C8B-B14F-4D97-AF65-F5344CB8AC3E}">
        <p14:creationId xmlns:p14="http://schemas.microsoft.com/office/powerpoint/2010/main" val="266695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13</a:t>
            </a:fld>
            <a:endParaRPr lang="en-US" dirty="0"/>
          </a:p>
        </p:txBody>
      </p:sp>
    </p:spTree>
    <p:extLst>
      <p:ext uri="{BB962C8B-B14F-4D97-AF65-F5344CB8AC3E}">
        <p14:creationId xmlns:p14="http://schemas.microsoft.com/office/powerpoint/2010/main" val="2378886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14</a:t>
            </a:fld>
            <a:endParaRPr lang="en-US" dirty="0"/>
          </a:p>
        </p:txBody>
      </p:sp>
    </p:spTree>
    <p:extLst>
      <p:ext uri="{BB962C8B-B14F-4D97-AF65-F5344CB8AC3E}">
        <p14:creationId xmlns:p14="http://schemas.microsoft.com/office/powerpoint/2010/main" val="876292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15</a:t>
            </a:fld>
            <a:endParaRPr lang="en-US" dirty="0"/>
          </a:p>
        </p:txBody>
      </p:sp>
    </p:spTree>
    <p:extLst>
      <p:ext uri="{BB962C8B-B14F-4D97-AF65-F5344CB8AC3E}">
        <p14:creationId xmlns:p14="http://schemas.microsoft.com/office/powerpoint/2010/main" val="335664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16</a:t>
            </a:fld>
            <a:endParaRPr lang="en-US" dirty="0"/>
          </a:p>
        </p:txBody>
      </p:sp>
    </p:spTree>
    <p:extLst>
      <p:ext uri="{BB962C8B-B14F-4D97-AF65-F5344CB8AC3E}">
        <p14:creationId xmlns:p14="http://schemas.microsoft.com/office/powerpoint/2010/main" val="1420163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17</a:t>
            </a:fld>
            <a:endParaRPr lang="en-US" dirty="0"/>
          </a:p>
        </p:txBody>
      </p:sp>
    </p:spTree>
    <p:extLst>
      <p:ext uri="{BB962C8B-B14F-4D97-AF65-F5344CB8AC3E}">
        <p14:creationId xmlns:p14="http://schemas.microsoft.com/office/powerpoint/2010/main" val="112686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3</a:t>
            </a:fld>
            <a:endParaRPr lang="en-US" dirty="0"/>
          </a:p>
        </p:txBody>
      </p:sp>
    </p:spTree>
    <p:extLst>
      <p:ext uri="{BB962C8B-B14F-4D97-AF65-F5344CB8AC3E}">
        <p14:creationId xmlns:p14="http://schemas.microsoft.com/office/powerpoint/2010/main" val="1482297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1416492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235814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7</a:t>
            </a:fld>
            <a:endParaRPr lang="en-US" dirty="0"/>
          </a:p>
        </p:txBody>
      </p:sp>
    </p:spTree>
    <p:extLst>
      <p:ext uri="{BB962C8B-B14F-4D97-AF65-F5344CB8AC3E}">
        <p14:creationId xmlns:p14="http://schemas.microsoft.com/office/powerpoint/2010/main" val="255145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8</a:t>
            </a:fld>
            <a:endParaRPr lang="en-US" dirty="0"/>
          </a:p>
        </p:txBody>
      </p:sp>
    </p:spTree>
    <p:extLst>
      <p:ext uri="{BB962C8B-B14F-4D97-AF65-F5344CB8AC3E}">
        <p14:creationId xmlns:p14="http://schemas.microsoft.com/office/powerpoint/2010/main" val="141055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10</a:t>
            </a:fld>
            <a:endParaRPr lang="en-US" dirty="0"/>
          </a:p>
        </p:txBody>
      </p:sp>
    </p:spTree>
    <p:extLst>
      <p:ext uri="{BB962C8B-B14F-4D97-AF65-F5344CB8AC3E}">
        <p14:creationId xmlns:p14="http://schemas.microsoft.com/office/powerpoint/2010/main" val="3776316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11</a:t>
            </a:fld>
            <a:endParaRPr lang="en-US" dirty="0"/>
          </a:p>
        </p:txBody>
      </p:sp>
    </p:spTree>
    <p:extLst>
      <p:ext uri="{BB962C8B-B14F-4D97-AF65-F5344CB8AC3E}">
        <p14:creationId xmlns:p14="http://schemas.microsoft.com/office/powerpoint/2010/main" val="1707915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730584" y="1901952"/>
            <a:ext cx="3937416" cy="2387600"/>
          </a:xfrm>
        </p:spPr>
        <p:txBody>
          <a:bodyPr anchor="b">
            <a:noAutofit/>
          </a:bodyPr>
          <a:lstStyle>
            <a:lvl1pPr algn="l">
              <a:defRPr sz="4000"/>
            </a:lvl1pPr>
          </a:lstStyle>
          <a:p>
            <a:r>
              <a:rPr lang="en-US" dirty="0"/>
              <a:t>Click to add title</a:t>
            </a:r>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hasCustomPrompt="1"/>
          </p:nvPr>
        </p:nvSpPr>
        <p:spPr>
          <a:xfrm>
            <a:off x="6730584" y="4330281"/>
            <a:ext cx="3937416" cy="450441"/>
          </a:xfrm>
        </p:spPr>
        <p:txBody>
          <a:bodyPr anchor="ctr" anchorCtr="0">
            <a:no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hasCustomPrompt="1"/>
          </p:nvPr>
        </p:nvSpPr>
        <p:spPr>
          <a:xfrm>
            <a:off x="1393825" y="1143000"/>
            <a:ext cx="5029200" cy="4572000"/>
          </a:xfrm>
          <a:solidFill>
            <a:schemeClr val="accent4"/>
          </a:solidFill>
        </p:spPr>
        <p:txBody>
          <a:bodyPr>
            <a:normAutofit/>
          </a:bodyPr>
          <a:lstStyle>
            <a:lvl1pPr marL="0" indent="0" algn="ctr">
              <a:buNone/>
              <a:defRPr sz="2400"/>
            </a:lvl1pPr>
          </a:lstStyle>
          <a:p>
            <a:r>
              <a:rPr lang="en-US" dirty="0"/>
              <a:t>Click to add picture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hasCustomPrompt="1"/>
          </p:nvPr>
        </p:nvSpPr>
        <p:spPr>
          <a:xfrm>
            <a:off x="1063487" y="927412"/>
            <a:ext cx="10061713" cy="1138141"/>
          </a:xfrm>
        </p:spPr>
        <p:txBody>
          <a:bodyPr/>
          <a:lstStyle>
            <a:lvl1pPr algn="ctr">
              <a:defRPr/>
            </a:lvl1pPr>
          </a:lstStyle>
          <a:p>
            <a:r>
              <a:rPr lang="en-US" dirty="0"/>
              <a:t>Click to add title</a:t>
            </a:r>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341143"/>
            <a:ext cx="4114800" cy="364571"/>
          </a:xfrm>
        </p:spPr>
        <p:txBody>
          <a:bodyPr anchor="ctr" anchorCtr="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content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497139"/>
            <a:ext cx="4114800" cy="364571"/>
          </a:xfrm>
        </p:spPr>
        <p:txBody>
          <a:bodyPr anchor="ctr" anchorCtr="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content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667224"/>
            <a:ext cx="4114800" cy="364571"/>
          </a:xfrm>
        </p:spPr>
        <p:txBody>
          <a:bodyPr anchor="ctr" anchorCtr="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content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341143"/>
            <a:ext cx="4114800" cy="364571"/>
          </a:xfrm>
        </p:spPr>
        <p:txBody>
          <a:bodyPr anchor="ctr" anchorCtr="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content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00166"/>
            <a:ext cx="4114800" cy="364571"/>
          </a:xfrm>
        </p:spPr>
        <p:txBody>
          <a:bodyPr anchor="ctr" anchorCtr="0">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content</a:t>
            </a:r>
          </a:p>
        </p:txBody>
      </p:sp>
    </p:spTree>
    <p:extLst>
      <p:ext uri="{BB962C8B-B14F-4D97-AF65-F5344CB8AC3E}">
        <p14:creationId xmlns:p14="http://schemas.microsoft.com/office/powerpoint/2010/main" val="291926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hasCustomPrompt="1"/>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accent2">
              <a:lumMod val="60000"/>
              <a:lumOff val="40000"/>
            </a:schemeClr>
          </a:solidFill>
        </p:spPr>
        <p:txBody>
          <a:bodyPr wrap="square">
            <a:noAutofit/>
          </a:bodyPr>
          <a:lstStyle>
            <a:lvl1pPr marL="0" indent="0">
              <a:buNone/>
              <a:defRPr/>
            </a:lvl1pPr>
          </a:lstStyle>
          <a:p>
            <a:r>
              <a:rPr lang="en-US" dirty="0"/>
              <a:t>Click to add picture</a:t>
            </a:r>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8199" y="3498574"/>
            <a:ext cx="5257799" cy="1578116"/>
          </a:xfrm>
          <a:solidFill>
            <a:schemeClr val="bg1"/>
          </a:solidFill>
        </p:spPr>
        <p:txBody>
          <a:bodyPr anchor="b" anchorCtr="0">
            <a:noAutofit/>
          </a:bodyPr>
          <a:lstStyle>
            <a:lvl1pPr algn="ctr">
              <a:defRPr sz="3600"/>
            </a:lvl1pPr>
          </a:lstStyle>
          <a:p>
            <a:r>
              <a:rPr lang="en-US" dirty="0"/>
              <a:t>Click to add title</a:t>
            </a:r>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hasCustomPrompt="1"/>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2717140 h 5303520"/>
              <a:gd name="connsiteX8" fmla="*/ 0 w 8229600"/>
              <a:gd name="connsiteY8" fmla="*/ 0 h 5303520"/>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38060 w 8229600"/>
              <a:gd name="connsiteY6" fmla="*/ 2707202 h 5303520"/>
              <a:gd name="connsiteX7" fmla="*/ 0 w 8229600"/>
              <a:gd name="connsiteY7" fmla="*/ 2717140 h 5303520"/>
              <a:gd name="connsiteX8" fmla="*/ 0 w 8229600"/>
              <a:gd name="connsiteY8" fmla="*/ 0 h 5303520"/>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67877 w 8229600"/>
              <a:gd name="connsiteY6" fmla="*/ 2697263 h 5303520"/>
              <a:gd name="connsiteX7" fmla="*/ 0 w 8229600"/>
              <a:gd name="connsiteY7" fmla="*/ 2717140 h 5303520"/>
              <a:gd name="connsiteX8" fmla="*/ 0 w 8229600"/>
              <a:gd name="connsiteY8" fmla="*/ 0 h 5303520"/>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38060 w 8229600"/>
              <a:gd name="connsiteY6" fmla="*/ 2717141 h 5303520"/>
              <a:gd name="connsiteX7" fmla="*/ 0 w 8229600"/>
              <a:gd name="connsiteY7" fmla="*/ 2717140 h 5303520"/>
              <a:gd name="connsiteX8" fmla="*/ 0 w 8229600"/>
              <a:gd name="connsiteY8" fmla="*/ 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5303520">
                <a:moveTo>
                  <a:pt x="0" y="0"/>
                </a:moveTo>
                <a:lnTo>
                  <a:pt x="8229600" y="0"/>
                </a:lnTo>
                <a:lnTo>
                  <a:pt x="8229600" y="5303520"/>
                </a:lnTo>
                <a:lnTo>
                  <a:pt x="0" y="5303520"/>
                </a:lnTo>
                <a:lnTo>
                  <a:pt x="0" y="4299450"/>
                </a:lnTo>
                <a:lnTo>
                  <a:pt x="3047999" y="4299450"/>
                </a:lnTo>
                <a:lnTo>
                  <a:pt x="3038060" y="2717141"/>
                </a:lnTo>
                <a:lnTo>
                  <a:pt x="0" y="2717140"/>
                </a:lnTo>
                <a:lnTo>
                  <a:pt x="0" y="0"/>
                </a:lnTo>
                <a:close/>
              </a:path>
            </a:pathLst>
          </a:custGeom>
          <a:solidFill>
            <a:schemeClr val="accent4"/>
          </a:solidFill>
        </p:spPr>
        <p:txBody>
          <a:bodyPr wrap="square">
            <a:noAutofit/>
          </a:bodyPr>
          <a:lstStyle>
            <a:lvl1pPr marL="0" indent="0" algn="ctr">
              <a:buFontTx/>
              <a:buNone/>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to add picture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hasCustomPrompt="1"/>
          </p:nvPr>
        </p:nvSpPr>
        <p:spPr>
          <a:xfrm>
            <a:off x="1524" y="0"/>
            <a:ext cx="12188952" cy="6858000"/>
          </a:xfrm>
          <a:solidFill>
            <a:schemeClr val="accent2"/>
          </a:solidFill>
        </p:spPr>
        <p:txBody>
          <a:bodyPr/>
          <a:lstStyle>
            <a:lvl1pPr marL="0" indent="0">
              <a:buNone/>
              <a:defRPr>
                <a:solidFill>
                  <a:schemeClr val="bg1"/>
                </a:solidFill>
              </a:defRPr>
            </a:lvl1pPr>
          </a:lstStyle>
          <a:p>
            <a:r>
              <a:rPr lang="en-US" dirty="0"/>
              <a:t>Click to add picture</a:t>
            </a:r>
          </a:p>
        </p:txBody>
      </p:sp>
      <p:sp>
        <p:nvSpPr>
          <p:cNvPr id="8" name="Rectangle 7">
            <a:extLst>
              <a:ext uri="{FF2B5EF4-FFF2-40B4-BE49-F238E27FC236}">
                <a16:creationId xmlns:a16="http://schemas.microsoft.com/office/drawing/2014/main" id="{B0F3BCA8-7FE0-4921-AE34-6F98AC0AC858}"/>
              </a:ext>
              <a:ext uri="{C183D7F6-B498-43B3-948B-1728B52AA6E4}">
                <adec:decorative xmlns:adec="http://schemas.microsoft.com/office/drawing/2017/decorative" val="1"/>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143000"/>
            <a:ext cx="5486400" cy="4572000"/>
          </a:xfrm>
          <a:solidFill>
            <a:schemeClr val="bg1">
              <a:alpha val="90000"/>
            </a:schemeClr>
          </a:solidFill>
        </p:spPr>
        <p:txBody>
          <a:bodyPr lIns="612648" tIns="45720" rIns="457200" bIns="2743200" anchor="b" anchorCtr="0">
            <a:noAutofit/>
          </a:bodyPr>
          <a:lstStyle>
            <a:lvl1pPr>
              <a:defRPr sz="3600"/>
            </a:lvl1pPr>
          </a:lstStyle>
          <a:p>
            <a:r>
              <a:rPr lang="en-US" dirty="0"/>
              <a:t>Click to add title</a:t>
            </a:r>
          </a:p>
        </p:txBody>
      </p:sp>
      <p:sp>
        <p:nvSpPr>
          <p:cNvPr id="5" name="Content Placeholder 3">
            <a:extLst>
              <a:ext uri="{FF2B5EF4-FFF2-40B4-BE49-F238E27FC236}">
                <a16:creationId xmlns:a16="http://schemas.microsoft.com/office/drawing/2014/main" id="{E24E4EF3-2768-39E8-CC39-EA690127EACD}"/>
              </a:ext>
            </a:extLst>
          </p:cNvPr>
          <p:cNvSpPr>
            <a:spLocks noGrp="1"/>
          </p:cNvSpPr>
          <p:nvPr>
            <p:ph sz="half" idx="17" hasCustomPrompt="1"/>
          </p:nvPr>
        </p:nvSpPr>
        <p:spPr>
          <a:xfrm>
            <a:off x="6629401" y="2996691"/>
            <a:ext cx="4416552" cy="2216987"/>
          </a:xfrm>
        </p:spPr>
        <p:txBody>
          <a:bodyPr>
            <a:normAutofit/>
          </a:bodyPr>
          <a:lstStyle>
            <a:lvl1pPr marL="0" indent="0">
              <a:lnSpc>
                <a:spcPts val="2000"/>
              </a:lnSpc>
              <a:spcBef>
                <a:spcPts val="1000"/>
              </a:spcBef>
              <a:buNone/>
              <a:defRPr sz="1400"/>
            </a:lvl1pPr>
            <a:lvl2pPr marL="228600">
              <a:lnSpc>
                <a:spcPct val="130000"/>
              </a:lnSpc>
              <a:spcBef>
                <a:spcPts val="1000"/>
              </a:spcBef>
              <a:defRPr sz="1200"/>
            </a:lvl2pPr>
            <a:lvl3pPr marL="457200">
              <a:lnSpc>
                <a:spcPct val="130000"/>
              </a:lnSpc>
              <a:spcBef>
                <a:spcPts val="1000"/>
              </a:spcBef>
              <a:defRPr sz="1100"/>
            </a:lvl3pPr>
            <a:lvl4pPr marL="685800">
              <a:lnSpc>
                <a:spcPct val="130000"/>
              </a:lnSpc>
              <a:spcBef>
                <a:spcPts val="1000"/>
              </a:spcBef>
              <a:defRPr sz="1050"/>
            </a:lvl4pPr>
            <a:lvl5pPr marL="914400">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536192"/>
            <a:ext cx="10515600" cy="4351338"/>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41130" y="2853504"/>
            <a:ext cx="10909740" cy="3326578"/>
          </a:xfrm>
          <a:noFill/>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3373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hasCustomPrompt="1"/>
          </p:nvPr>
        </p:nvSpPr>
        <p:spPr>
          <a:xfrm>
            <a:off x="1600200" y="904461"/>
            <a:ext cx="9299448" cy="1107219"/>
          </a:xfrm>
        </p:spPr>
        <p:txBody>
          <a:bodyPr>
            <a:noAutofit/>
          </a:bodyPr>
          <a:lstStyle>
            <a:lvl1pPr algn="l">
              <a:defRPr sz="3600"/>
            </a:lvl1pPr>
          </a:lstStyle>
          <a:p>
            <a:r>
              <a:rPr lang="en-US" dirty="0"/>
              <a:t>Click to add title</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hasCustomPrompt="1"/>
          </p:nvPr>
        </p:nvSpPr>
        <p:spPr>
          <a:xfrm>
            <a:off x="1709928" y="2105025"/>
            <a:ext cx="4178808" cy="3383280"/>
          </a:xfrm>
          <a:solidFill>
            <a:schemeClr val="accent4"/>
          </a:solidFill>
        </p:spPr>
        <p:txBody>
          <a:bodyPr>
            <a:normAutofit/>
          </a:bodyPr>
          <a:lstStyle>
            <a:lvl1pPr marL="0" indent="0" algn="ctr">
              <a:buNone/>
              <a:defRPr sz="1800"/>
            </a:lvl1pPr>
          </a:lstStyle>
          <a:p>
            <a:r>
              <a:rPr lang="en-US" dirty="0"/>
              <a:t>Click to add picture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254496" y="2103120"/>
            <a:ext cx="2185416" cy="365760"/>
          </a:xfrm>
        </p:spPr>
        <p:txBody>
          <a:bodyPr anchor="ctr" anchorCtr="0">
            <a:no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8714232" y="2103120"/>
            <a:ext cx="2185416" cy="365760"/>
          </a:xfrm>
        </p:spPr>
        <p:txBody>
          <a:bodyPr anchor="ctr" anchorCtr="0">
            <a:no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 name="Content Placeholder 3">
            <a:extLst>
              <a:ext uri="{FF2B5EF4-FFF2-40B4-BE49-F238E27FC236}">
                <a16:creationId xmlns:a16="http://schemas.microsoft.com/office/drawing/2014/main" id="{7F9FC5EA-9FD5-F795-A15C-84CD89E225EF}"/>
              </a:ext>
            </a:extLst>
          </p:cNvPr>
          <p:cNvSpPr>
            <a:spLocks noGrp="1"/>
          </p:cNvSpPr>
          <p:nvPr>
            <p:ph sz="half" idx="17" hasCustomPrompt="1"/>
          </p:nvPr>
        </p:nvSpPr>
        <p:spPr>
          <a:xfrm>
            <a:off x="6254497" y="2569464"/>
            <a:ext cx="2185416" cy="2916936"/>
          </a:xfrm>
        </p:spPr>
        <p:txBody>
          <a:bodyPr>
            <a:normAutofit/>
          </a:bodyPr>
          <a:lstStyle>
            <a:lvl1pPr marL="0" indent="0">
              <a:lnSpc>
                <a:spcPts val="2000"/>
              </a:lnSpc>
              <a:spcBef>
                <a:spcPts val="1000"/>
              </a:spcBef>
              <a:buNone/>
              <a:defRPr sz="1400"/>
            </a:lvl1pPr>
            <a:lvl2pPr marL="228600">
              <a:lnSpc>
                <a:spcPct val="130000"/>
              </a:lnSpc>
              <a:spcBef>
                <a:spcPts val="1000"/>
              </a:spcBef>
              <a:defRPr sz="1200"/>
            </a:lvl2pPr>
            <a:lvl3pPr marL="457200">
              <a:lnSpc>
                <a:spcPct val="130000"/>
              </a:lnSpc>
              <a:spcBef>
                <a:spcPts val="1000"/>
              </a:spcBef>
              <a:defRPr sz="1100"/>
            </a:lvl3pPr>
            <a:lvl4pPr marL="685800">
              <a:lnSpc>
                <a:spcPct val="130000"/>
              </a:lnSpc>
              <a:spcBef>
                <a:spcPts val="1000"/>
              </a:spcBef>
              <a:defRPr sz="1050"/>
            </a:lvl4pPr>
            <a:lvl5pPr marL="914400">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3">
            <a:extLst>
              <a:ext uri="{FF2B5EF4-FFF2-40B4-BE49-F238E27FC236}">
                <a16:creationId xmlns:a16="http://schemas.microsoft.com/office/drawing/2014/main" id="{2507BC66-EBFC-5E0A-6B7A-B31754B2265C}"/>
              </a:ext>
            </a:extLst>
          </p:cNvPr>
          <p:cNvSpPr>
            <a:spLocks noGrp="1"/>
          </p:cNvSpPr>
          <p:nvPr>
            <p:ph sz="half" idx="18" hasCustomPrompt="1"/>
          </p:nvPr>
        </p:nvSpPr>
        <p:spPr>
          <a:xfrm>
            <a:off x="8714232" y="2569464"/>
            <a:ext cx="2185416" cy="2916936"/>
          </a:xfrm>
        </p:spPr>
        <p:txBody>
          <a:bodyPr>
            <a:normAutofit/>
          </a:bodyPr>
          <a:lstStyle>
            <a:lvl1pPr marL="0" indent="0">
              <a:lnSpc>
                <a:spcPts val="2000"/>
              </a:lnSpc>
              <a:spcBef>
                <a:spcPts val="1000"/>
              </a:spcBef>
              <a:buNone/>
              <a:defRPr sz="1400"/>
            </a:lvl1pPr>
            <a:lvl2pPr marL="228600">
              <a:lnSpc>
                <a:spcPct val="130000"/>
              </a:lnSpc>
              <a:spcBef>
                <a:spcPts val="1000"/>
              </a:spcBef>
              <a:defRPr sz="1200"/>
            </a:lvl2pPr>
            <a:lvl3pPr marL="457200">
              <a:lnSpc>
                <a:spcPct val="130000"/>
              </a:lnSpc>
              <a:spcBef>
                <a:spcPts val="1000"/>
              </a:spcBef>
              <a:defRPr sz="1100"/>
            </a:lvl3pPr>
            <a:lvl4pPr marL="685800">
              <a:lnSpc>
                <a:spcPct val="130000"/>
              </a:lnSpc>
              <a:spcBef>
                <a:spcPts val="1000"/>
              </a:spcBef>
              <a:defRPr sz="1050"/>
            </a:lvl4pPr>
            <a:lvl5pPr marL="914400">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630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7" name="Rectangle 6">
            <a:extLst>
              <a:ext uri="{FF2B5EF4-FFF2-40B4-BE49-F238E27FC236}">
                <a16:creationId xmlns:a16="http://schemas.microsoft.com/office/drawing/2014/main" id="{21A08B09-93AD-CD1F-65CE-B2B979700F38}"/>
              </a:ext>
              <a:ext uri="{C183D7F6-B498-43B3-948B-1728B52AA6E4}">
                <adec:decorative xmlns:adec="http://schemas.microsoft.com/office/drawing/2017/decorative" val="1"/>
              </a:ext>
            </a:extLst>
          </p:cNvPr>
          <p:cNvSpPr/>
          <p:nvPr userDrawn="1"/>
        </p:nvSpPr>
        <p:spPr>
          <a:xfrm>
            <a:off x="893379" y="767255"/>
            <a:ext cx="10384221" cy="5328745"/>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4B80640-0C38-4F65-2409-1FEDE5084647}"/>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1574799" y="934720"/>
            <a:ext cx="8630922" cy="1387763"/>
          </a:xfrm>
        </p:spPr>
        <p:txBody>
          <a:bodyPr>
            <a:noAutofit/>
          </a:bodyPr>
          <a:lstStyle>
            <a:lvl1pPr>
              <a:defRPr sz="3600"/>
            </a:lvl1pPr>
          </a:lstStyle>
          <a:p>
            <a:r>
              <a:rPr lang="en-US" dirty="0"/>
              <a:t>Click to add title</a:t>
            </a:r>
          </a:p>
        </p:txBody>
      </p:sp>
      <p:sp>
        <p:nvSpPr>
          <p:cNvPr id="5" name="Text Placeholder 2">
            <a:extLst>
              <a:ext uri="{FF2B5EF4-FFF2-40B4-BE49-F238E27FC236}">
                <a16:creationId xmlns:a16="http://schemas.microsoft.com/office/drawing/2014/main" id="{0A26EC96-27EB-D462-85B6-12B3B6BD4DD6}"/>
              </a:ext>
            </a:extLst>
          </p:cNvPr>
          <p:cNvSpPr>
            <a:spLocks noGrp="1"/>
          </p:cNvSpPr>
          <p:nvPr>
            <p:ph type="body" idx="1" hasCustomPrompt="1"/>
          </p:nvPr>
        </p:nvSpPr>
        <p:spPr>
          <a:xfrm>
            <a:off x="1574799" y="2418080"/>
            <a:ext cx="4277361" cy="548640"/>
          </a:xfrm>
        </p:spPr>
        <p:txBody>
          <a:bodyPr anchor="ctr" anchorCtr="0">
            <a:noAutofit/>
          </a:bodyPr>
          <a:lstStyle>
            <a:lvl1pPr marL="0" indent="0">
              <a:buNone/>
              <a:defRPr sz="20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FE53DA56-3860-4568-868B-AECFF1859A9F}"/>
              </a:ext>
            </a:extLst>
          </p:cNvPr>
          <p:cNvSpPr>
            <a:spLocks noGrp="1"/>
          </p:cNvSpPr>
          <p:nvPr>
            <p:ph sz="half" idx="2" hasCustomPrompt="1"/>
          </p:nvPr>
        </p:nvSpPr>
        <p:spPr>
          <a:xfrm>
            <a:off x="1574799" y="3068320"/>
            <a:ext cx="4277361" cy="2804160"/>
          </a:xfrm>
        </p:spPr>
        <p:txBody>
          <a:bodyPr>
            <a:normAutofit/>
          </a:bodyPr>
          <a:lstStyle>
            <a:lvl1pPr>
              <a:lnSpc>
                <a:spcPct val="130000"/>
              </a:lnSpc>
              <a:spcBef>
                <a:spcPts val="1000"/>
              </a:spcBef>
              <a:defRPr sz="1400"/>
            </a:lvl1pPr>
            <a:lvl2pPr>
              <a:lnSpc>
                <a:spcPct val="130000"/>
              </a:lnSpc>
              <a:spcBef>
                <a:spcPts val="1000"/>
              </a:spcBef>
              <a:defRPr sz="1200"/>
            </a:lvl2pPr>
            <a:lvl3pPr>
              <a:lnSpc>
                <a:spcPct val="130000"/>
              </a:lnSpc>
              <a:spcBef>
                <a:spcPts val="1000"/>
              </a:spcBef>
              <a:defRPr sz="1100"/>
            </a:lvl3pPr>
            <a:lvl4pPr>
              <a:lnSpc>
                <a:spcPct val="130000"/>
              </a:lnSpc>
              <a:spcBef>
                <a:spcPts val="1000"/>
              </a:spcBef>
              <a:defRPr sz="1050"/>
            </a:lvl4pPr>
            <a:lvl5pPr>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DFED0C84-7E33-42D3-8476-9A31E6431362}"/>
              </a:ext>
            </a:extLst>
          </p:cNvPr>
          <p:cNvSpPr>
            <a:spLocks noGrp="1"/>
          </p:cNvSpPr>
          <p:nvPr>
            <p:ph type="body" sz="quarter" idx="3" hasCustomPrompt="1"/>
          </p:nvPr>
        </p:nvSpPr>
        <p:spPr>
          <a:xfrm>
            <a:off x="5914006" y="2413923"/>
            <a:ext cx="4291715" cy="548640"/>
          </a:xfrm>
        </p:spPr>
        <p:txBody>
          <a:bodyPr anchor="ctr" anchorCtr="0">
            <a:noAutofit/>
          </a:bodyPr>
          <a:lstStyle>
            <a:lvl1pPr marL="0" indent="0">
              <a:buNone/>
              <a:defRPr sz="20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5">
            <a:extLst>
              <a:ext uri="{FF2B5EF4-FFF2-40B4-BE49-F238E27FC236}">
                <a16:creationId xmlns:a16="http://schemas.microsoft.com/office/drawing/2014/main" id="{F1D82BE8-CA37-E461-4054-D8912317740F}"/>
              </a:ext>
            </a:extLst>
          </p:cNvPr>
          <p:cNvSpPr>
            <a:spLocks noGrp="1"/>
          </p:cNvSpPr>
          <p:nvPr>
            <p:ph sz="quarter" idx="4" hasCustomPrompt="1"/>
          </p:nvPr>
        </p:nvSpPr>
        <p:spPr>
          <a:xfrm>
            <a:off x="5928360" y="3068320"/>
            <a:ext cx="4277361" cy="2804160"/>
          </a:xfrm>
        </p:spPr>
        <p:txBody>
          <a:bodyPr>
            <a:normAutofit/>
          </a:bodyPr>
          <a:lstStyle>
            <a:lvl1pPr>
              <a:lnSpc>
                <a:spcPct val="130000"/>
              </a:lnSpc>
              <a:spcBef>
                <a:spcPts val="1000"/>
              </a:spcBef>
              <a:defRPr sz="1400"/>
            </a:lvl1pPr>
            <a:lvl2pPr>
              <a:lnSpc>
                <a:spcPct val="130000"/>
              </a:lnSpc>
              <a:spcBef>
                <a:spcPts val="1000"/>
              </a:spcBef>
              <a:defRPr sz="1200"/>
            </a:lvl2pPr>
            <a:lvl3pPr>
              <a:lnSpc>
                <a:spcPct val="130000"/>
              </a:lnSpc>
              <a:spcBef>
                <a:spcPts val="1000"/>
              </a:spcBef>
              <a:defRPr sz="1100"/>
            </a:lvl3pPr>
            <a:lvl4pPr>
              <a:lnSpc>
                <a:spcPct val="130000"/>
              </a:lnSpc>
              <a:spcBef>
                <a:spcPts val="1000"/>
              </a:spcBef>
              <a:defRPr sz="1050"/>
            </a:lvl4pPr>
            <a:lvl5pPr>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3992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7" name="Rectangle 6">
            <a:extLst>
              <a:ext uri="{FF2B5EF4-FFF2-40B4-BE49-F238E27FC236}">
                <a16:creationId xmlns:a16="http://schemas.microsoft.com/office/drawing/2014/main" id="{32553C91-67B2-4AFB-8683-8F4723787D5D}"/>
              </a:ext>
              <a:ext uri="{C183D7F6-B498-43B3-948B-1728B52AA6E4}">
                <adec:decorative xmlns:adec="http://schemas.microsoft.com/office/drawing/2017/decorative" val="1"/>
              </a:ext>
            </a:extLst>
          </p:cNvPr>
          <p:cNvSpPr/>
          <p:nvPr userDrawn="1"/>
        </p:nvSpPr>
        <p:spPr>
          <a:xfrm>
            <a:off x="2941320" y="777240"/>
            <a:ext cx="8378321"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4687466" y="853440"/>
            <a:ext cx="6173574" cy="1287694"/>
          </a:xfrm>
        </p:spPr>
        <p:txBody>
          <a:bodyPr>
            <a:noAutofit/>
          </a:bodyPr>
          <a:lstStyle>
            <a:lvl1pPr algn="l">
              <a:defRPr sz="3600"/>
            </a:lvl1pPr>
          </a:lstStyle>
          <a:p>
            <a:r>
              <a:rPr lang="en-US" dirty="0"/>
              <a:t>Click to add title</a:t>
            </a:r>
          </a:p>
        </p:txBody>
      </p:sp>
      <p:grpSp>
        <p:nvGrpSpPr>
          <p:cNvPr id="5" name="Group 4">
            <a:extLst>
              <a:ext uri="{FF2B5EF4-FFF2-40B4-BE49-F238E27FC236}">
                <a16:creationId xmlns:a16="http://schemas.microsoft.com/office/drawing/2014/main" id="{06012E91-142D-239F-3739-552188132A2B}"/>
              </a:ext>
              <a:ext uri="{C183D7F6-B498-43B3-948B-1728B52AA6E4}">
                <adec:decorative xmlns:adec="http://schemas.microsoft.com/office/drawing/2017/decorative" val="1"/>
              </a:ext>
            </a:extLst>
          </p:cNvPr>
          <p:cNvGrpSpPr/>
          <p:nvPr userDrawn="1"/>
        </p:nvGrpSpPr>
        <p:grpSpPr>
          <a:xfrm>
            <a:off x="-4539" y="654232"/>
            <a:ext cx="4392243" cy="5268824"/>
            <a:chOff x="6901886" y="654232"/>
            <a:chExt cx="4392243" cy="5268824"/>
          </a:xfrm>
        </p:grpSpPr>
        <p:pic>
          <p:nvPicPr>
            <p:cNvPr id="11" name="Graphic 10">
              <a:extLst>
                <a:ext uri="{FF2B5EF4-FFF2-40B4-BE49-F238E27FC236}">
                  <a16:creationId xmlns:a16="http://schemas.microsoft.com/office/drawing/2014/main" id="{7527B65E-895E-26B0-161B-1EBEE8D3C5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000">
              <a:off x="7403776" y="654232"/>
              <a:ext cx="3890353" cy="5187137"/>
            </a:xfrm>
            <a:prstGeom prst="rect">
              <a:avLst/>
            </a:prstGeom>
          </p:spPr>
        </p:pic>
        <p:pic>
          <p:nvPicPr>
            <p:cNvPr id="12" name="Graphic 11">
              <a:extLst>
                <a:ext uri="{FF2B5EF4-FFF2-40B4-BE49-F238E27FC236}">
                  <a16:creationId xmlns:a16="http://schemas.microsoft.com/office/drawing/2014/main" id="{4514F7CF-E4A8-9399-7042-D13156FAB7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204830">
              <a:off x="7374994" y="2611304"/>
              <a:ext cx="2838644" cy="3784859"/>
            </a:xfrm>
            <a:prstGeom prst="rect">
              <a:avLst/>
            </a:prstGeom>
          </p:spPr>
        </p:pic>
      </p:grpSp>
      <p:sp>
        <p:nvSpPr>
          <p:cNvPr id="9" name="Text Placeholder 2">
            <a:extLst>
              <a:ext uri="{FF2B5EF4-FFF2-40B4-BE49-F238E27FC236}">
                <a16:creationId xmlns:a16="http://schemas.microsoft.com/office/drawing/2014/main" id="{4F76CC26-9A90-924E-AAD4-147D2E6DCBDA}"/>
              </a:ext>
            </a:extLst>
          </p:cNvPr>
          <p:cNvSpPr>
            <a:spLocks noGrp="1"/>
          </p:cNvSpPr>
          <p:nvPr>
            <p:ph type="body" idx="1" hasCustomPrompt="1"/>
          </p:nvPr>
        </p:nvSpPr>
        <p:spPr>
          <a:xfrm>
            <a:off x="4687466" y="2200842"/>
            <a:ext cx="6173574" cy="326321"/>
          </a:xfrm>
        </p:spPr>
        <p:txBody>
          <a:bodyPr tIns="0" bIns="0" anchor="ctr" anchorCtr="0">
            <a:noAutofit/>
          </a:bodyPr>
          <a:lstStyle>
            <a:lvl1pPr marL="0" indent="0">
              <a:buNone/>
              <a:defRPr sz="20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8" name="Content Placeholder 3">
            <a:extLst>
              <a:ext uri="{FF2B5EF4-FFF2-40B4-BE49-F238E27FC236}">
                <a16:creationId xmlns:a16="http://schemas.microsoft.com/office/drawing/2014/main" id="{45CB2A0B-A701-D0EF-27E5-DCC87801AC0A}"/>
              </a:ext>
            </a:extLst>
          </p:cNvPr>
          <p:cNvSpPr>
            <a:spLocks noGrp="1"/>
          </p:cNvSpPr>
          <p:nvPr>
            <p:ph sz="half" idx="2" hasCustomPrompt="1"/>
          </p:nvPr>
        </p:nvSpPr>
        <p:spPr>
          <a:xfrm>
            <a:off x="4687466" y="2556442"/>
            <a:ext cx="6173574" cy="1343797"/>
          </a:xfrm>
        </p:spPr>
        <p:txBody>
          <a:bodyPr>
            <a:normAutofit/>
          </a:bodyPr>
          <a:lstStyle>
            <a:lvl1pPr marL="228600">
              <a:lnSpc>
                <a:spcPct val="130000"/>
              </a:lnSpc>
              <a:spcBef>
                <a:spcPts val="600"/>
              </a:spcBef>
              <a:defRPr sz="1400"/>
            </a:lvl1pPr>
            <a:lvl2pPr marL="228600">
              <a:lnSpc>
                <a:spcPct val="130000"/>
              </a:lnSpc>
              <a:spcBef>
                <a:spcPts val="600"/>
              </a:spcBef>
              <a:defRPr sz="1200"/>
            </a:lvl2pPr>
            <a:lvl3pPr>
              <a:lnSpc>
                <a:spcPct val="130000"/>
              </a:lnSpc>
              <a:spcBef>
                <a:spcPts val="1000"/>
              </a:spcBef>
              <a:defRPr sz="1100"/>
            </a:lvl3pPr>
            <a:lvl4pPr>
              <a:lnSpc>
                <a:spcPct val="130000"/>
              </a:lnSpc>
              <a:spcBef>
                <a:spcPts val="1000"/>
              </a:spcBef>
              <a:defRPr sz="1050"/>
            </a:lvl4pPr>
            <a:lvl5pPr>
              <a:lnSpc>
                <a:spcPct val="130000"/>
              </a:lnSpc>
              <a:spcBef>
                <a:spcPts val="1000"/>
              </a:spcBef>
              <a:defRPr sz="1050"/>
            </a:lvl5pPr>
          </a:lstStyle>
          <a:p>
            <a:pPr lvl="0"/>
            <a:r>
              <a:rPr lang="en-US" dirty="0"/>
              <a:t>Click to add text</a:t>
            </a:r>
          </a:p>
          <a:p>
            <a:pPr lvl="1"/>
            <a:r>
              <a:rPr lang="en-US" dirty="0"/>
              <a:t>Second level</a:t>
            </a:r>
          </a:p>
        </p:txBody>
      </p:sp>
      <p:sp>
        <p:nvSpPr>
          <p:cNvPr id="13" name="Text Placeholder 2">
            <a:extLst>
              <a:ext uri="{FF2B5EF4-FFF2-40B4-BE49-F238E27FC236}">
                <a16:creationId xmlns:a16="http://schemas.microsoft.com/office/drawing/2014/main" id="{53574029-0440-3F3D-499D-3072D1C805B4}"/>
              </a:ext>
            </a:extLst>
          </p:cNvPr>
          <p:cNvSpPr>
            <a:spLocks noGrp="1"/>
          </p:cNvSpPr>
          <p:nvPr>
            <p:ph type="body" idx="11" hasCustomPrompt="1"/>
          </p:nvPr>
        </p:nvSpPr>
        <p:spPr>
          <a:xfrm>
            <a:off x="4692546" y="4042479"/>
            <a:ext cx="6173574" cy="326321"/>
          </a:xfrm>
        </p:spPr>
        <p:txBody>
          <a:bodyPr tIns="0" bIns="0" anchor="ctr" anchorCtr="0">
            <a:noAutofit/>
          </a:bodyPr>
          <a:lstStyle>
            <a:lvl1pPr marL="0" indent="0">
              <a:buNone/>
              <a:defRPr sz="20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0" name="Content Placeholder 3">
            <a:extLst>
              <a:ext uri="{FF2B5EF4-FFF2-40B4-BE49-F238E27FC236}">
                <a16:creationId xmlns:a16="http://schemas.microsoft.com/office/drawing/2014/main" id="{443976C5-6D50-C7BE-1396-FCF1C9305342}"/>
              </a:ext>
            </a:extLst>
          </p:cNvPr>
          <p:cNvSpPr>
            <a:spLocks noGrp="1"/>
          </p:cNvSpPr>
          <p:nvPr>
            <p:ph sz="half" idx="10" hasCustomPrompt="1"/>
          </p:nvPr>
        </p:nvSpPr>
        <p:spPr>
          <a:xfrm>
            <a:off x="4692546" y="4398079"/>
            <a:ext cx="6173574" cy="1343797"/>
          </a:xfrm>
        </p:spPr>
        <p:txBody>
          <a:bodyPr>
            <a:normAutofit/>
          </a:bodyPr>
          <a:lstStyle>
            <a:lvl1pPr marL="228600">
              <a:lnSpc>
                <a:spcPct val="130000"/>
              </a:lnSpc>
              <a:spcBef>
                <a:spcPts val="600"/>
              </a:spcBef>
              <a:defRPr sz="1400"/>
            </a:lvl1pPr>
            <a:lvl2pPr marL="228600">
              <a:lnSpc>
                <a:spcPct val="130000"/>
              </a:lnSpc>
              <a:spcBef>
                <a:spcPts val="600"/>
              </a:spcBef>
              <a:defRPr sz="1200"/>
            </a:lvl2pPr>
            <a:lvl3pPr>
              <a:lnSpc>
                <a:spcPct val="130000"/>
              </a:lnSpc>
              <a:spcBef>
                <a:spcPts val="1000"/>
              </a:spcBef>
              <a:defRPr sz="1100"/>
            </a:lvl3pPr>
            <a:lvl4pPr>
              <a:lnSpc>
                <a:spcPct val="130000"/>
              </a:lnSpc>
              <a:spcBef>
                <a:spcPts val="1000"/>
              </a:spcBef>
              <a:defRPr sz="1050"/>
            </a:lvl4pPr>
            <a:lvl5pPr>
              <a:lnSpc>
                <a:spcPct val="130000"/>
              </a:lnSpc>
              <a:spcBef>
                <a:spcPts val="1000"/>
              </a:spcBef>
              <a:defRPr sz="1050"/>
            </a:lvl5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888961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hasCustomPrompt="1"/>
          </p:nvPr>
        </p:nvSpPr>
        <p:spPr>
          <a:xfrm>
            <a:off x="1271016" y="1289304"/>
            <a:ext cx="4480560" cy="1280159"/>
          </a:xfrm>
        </p:spPr>
        <p:txBody>
          <a:bodyPr>
            <a:noAutofit/>
          </a:bodyPr>
          <a:lstStyle>
            <a:lvl1pPr algn="l">
              <a:defRPr sz="3600"/>
            </a:lvl1pPr>
          </a:lstStyle>
          <a:p>
            <a:r>
              <a:rPr lang="en-US" dirty="0"/>
              <a:t>Click to add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ctr" anchorCtr="0">
            <a:no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 name="Content Placeholder 3">
            <a:extLst>
              <a:ext uri="{FF2B5EF4-FFF2-40B4-BE49-F238E27FC236}">
                <a16:creationId xmlns:a16="http://schemas.microsoft.com/office/drawing/2014/main" id="{5E101AB1-3089-521F-1948-D583AC030EC3}"/>
              </a:ext>
            </a:extLst>
          </p:cNvPr>
          <p:cNvSpPr>
            <a:spLocks noGrp="1"/>
          </p:cNvSpPr>
          <p:nvPr>
            <p:ph sz="half" idx="16" hasCustomPrompt="1"/>
          </p:nvPr>
        </p:nvSpPr>
        <p:spPr>
          <a:xfrm>
            <a:off x="1298449" y="3337560"/>
            <a:ext cx="2066543" cy="2285999"/>
          </a:xfrm>
        </p:spPr>
        <p:txBody>
          <a:bodyPr>
            <a:normAutofit/>
          </a:bodyPr>
          <a:lstStyle>
            <a:lvl1pPr marL="0" indent="0">
              <a:lnSpc>
                <a:spcPts val="2000"/>
              </a:lnSpc>
              <a:spcBef>
                <a:spcPts val="1000"/>
              </a:spcBef>
              <a:buNone/>
              <a:defRPr sz="1400"/>
            </a:lvl1pPr>
            <a:lvl2pPr marL="228600">
              <a:lnSpc>
                <a:spcPct val="130000"/>
              </a:lnSpc>
              <a:spcBef>
                <a:spcPts val="1000"/>
              </a:spcBef>
              <a:defRPr sz="1200"/>
            </a:lvl2pPr>
            <a:lvl3pPr marL="457200">
              <a:lnSpc>
                <a:spcPct val="130000"/>
              </a:lnSpc>
              <a:spcBef>
                <a:spcPts val="1000"/>
              </a:spcBef>
              <a:defRPr sz="1100"/>
            </a:lvl3pPr>
            <a:lvl4pPr marL="685800">
              <a:lnSpc>
                <a:spcPct val="130000"/>
              </a:lnSpc>
              <a:spcBef>
                <a:spcPts val="1000"/>
              </a:spcBef>
              <a:defRPr sz="1050"/>
            </a:lvl4pPr>
            <a:lvl5pPr marL="914400">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ctr" anchorCtr="0">
            <a:no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55D88904-AF48-3B29-E0C1-6BE333B291C7}"/>
              </a:ext>
            </a:extLst>
          </p:cNvPr>
          <p:cNvSpPr>
            <a:spLocks noGrp="1"/>
          </p:cNvSpPr>
          <p:nvPr>
            <p:ph sz="half" idx="17" hasCustomPrompt="1"/>
          </p:nvPr>
        </p:nvSpPr>
        <p:spPr>
          <a:xfrm>
            <a:off x="3685033" y="3337559"/>
            <a:ext cx="2066543" cy="2285999"/>
          </a:xfrm>
        </p:spPr>
        <p:txBody>
          <a:bodyPr>
            <a:normAutofit/>
          </a:bodyPr>
          <a:lstStyle>
            <a:lvl1pPr marL="0" indent="0">
              <a:lnSpc>
                <a:spcPts val="2000"/>
              </a:lnSpc>
              <a:spcBef>
                <a:spcPts val="1000"/>
              </a:spcBef>
              <a:buNone/>
              <a:defRPr sz="1400"/>
            </a:lvl1pPr>
            <a:lvl2pPr marL="228600">
              <a:lnSpc>
                <a:spcPct val="130000"/>
              </a:lnSpc>
              <a:spcBef>
                <a:spcPts val="1000"/>
              </a:spcBef>
              <a:defRPr sz="1200"/>
            </a:lvl2pPr>
            <a:lvl3pPr marL="457200">
              <a:lnSpc>
                <a:spcPct val="130000"/>
              </a:lnSpc>
              <a:spcBef>
                <a:spcPts val="1000"/>
              </a:spcBef>
              <a:defRPr sz="1100"/>
            </a:lvl3pPr>
            <a:lvl4pPr marL="685800">
              <a:lnSpc>
                <a:spcPct val="130000"/>
              </a:lnSpc>
              <a:spcBef>
                <a:spcPts val="1000"/>
              </a:spcBef>
              <a:defRPr sz="1050"/>
            </a:lvl4pPr>
            <a:lvl5pPr marL="914400">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hasCustomPrompt="1"/>
          </p:nvPr>
        </p:nvSpPr>
        <p:spPr>
          <a:xfrm>
            <a:off x="6208776" y="1289304"/>
            <a:ext cx="4572000" cy="4334256"/>
          </a:xfrm>
          <a:solidFill>
            <a:schemeClr val="accent4"/>
          </a:solidFill>
        </p:spPr>
        <p:txBody>
          <a:bodyPr>
            <a:normAutofit/>
          </a:bodyPr>
          <a:lstStyle>
            <a:lvl1pPr marL="0" indent="0" algn="ctr">
              <a:buNone/>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to add picture</a:t>
            </a:r>
          </a:p>
        </p:txBody>
      </p:sp>
    </p:spTree>
    <p:extLst>
      <p:ext uri="{BB962C8B-B14F-4D97-AF65-F5344CB8AC3E}">
        <p14:creationId xmlns:p14="http://schemas.microsoft.com/office/powerpoint/2010/main" val="1963672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 uri="{C183D7F6-B498-43B3-948B-1728B52AA6E4}">
                <adec:decorative xmlns:adec="http://schemas.microsoft.com/office/drawing/2017/decorative" val="1"/>
              </a:ext>
            </a:extLst>
          </p:cNvPr>
          <p:cNvSpPr/>
          <p:nvPr userDrawn="1"/>
        </p:nvSpPr>
        <p:spPr>
          <a:xfrm>
            <a:off x="3349487" y="0"/>
            <a:ext cx="5466522"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36503" y="337930"/>
            <a:ext cx="4532245" cy="2752742"/>
          </a:xfrm>
        </p:spPr>
        <p:txBody>
          <a:bodyPr>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3836503" y="3566160"/>
            <a:ext cx="4532245"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add content</a:t>
            </a:r>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249972" y="884583"/>
            <a:ext cx="4529388" cy="1785465"/>
          </a:xfrm>
        </p:spPr>
        <p:txBody>
          <a:bodyPr>
            <a:noAutofit/>
          </a:bodyPr>
          <a:lstStyle>
            <a:lvl1pPr>
              <a:defRPr sz="3600"/>
            </a:lvl1pPr>
          </a:lstStyle>
          <a:p>
            <a:r>
              <a:rPr lang="en-US" dirty="0"/>
              <a:t>Click to add title</a:t>
            </a:r>
          </a:p>
        </p:txBody>
      </p:sp>
      <p:sp>
        <p:nvSpPr>
          <p:cNvPr id="5" name="Content Placeholder 3">
            <a:extLst>
              <a:ext uri="{FF2B5EF4-FFF2-40B4-BE49-F238E27FC236}">
                <a16:creationId xmlns:a16="http://schemas.microsoft.com/office/drawing/2014/main" id="{DEE11D7B-3CA7-DDD3-97BC-6BF2F7CDC481}"/>
              </a:ext>
            </a:extLst>
          </p:cNvPr>
          <p:cNvSpPr>
            <a:spLocks noGrp="1"/>
          </p:cNvSpPr>
          <p:nvPr>
            <p:ph sz="half" idx="17" hasCustomPrompt="1"/>
          </p:nvPr>
        </p:nvSpPr>
        <p:spPr>
          <a:xfrm>
            <a:off x="1249972" y="2799983"/>
            <a:ext cx="4529388" cy="2203704"/>
          </a:xfrm>
        </p:spPr>
        <p:txBody>
          <a:bodyPr>
            <a:normAutofit/>
          </a:bodyPr>
          <a:lstStyle>
            <a:lvl1pPr marL="0" indent="0">
              <a:lnSpc>
                <a:spcPts val="2000"/>
              </a:lnSpc>
              <a:spcBef>
                <a:spcPts val="1000"/>
              </a:spcBef>
              <a:buNone/>
              <a:defRPr sz="1400"/>
            </a:lvl1pPr>
            <a:lvl2pPr marL="228600">
              <a:lnSpc>
                <a:spcPct val="130000"/>
              </a:lnSpc>
              <a:spcBef>
                <a:spcPts val="1000"/>
              </a:spcBef>
              <a:defRPr sz="1200"/>
            </a:lvl2pPr>
            <a:lvl3pPr marL="457200">
              <a:lnSpc>
                <a:spcPct val="130000"/>
              </a:lnSpc>
              <a:spcBef>
                <a:spcPts val="1000"/>
              </a:spcBef>
              <a:defRPr sz="1100"/>
            </a:lvl3pPr>
            <a:lvl4pPr marL="685800">
              <a:lnSpc>
                <a:spcPct val="130000"/>
              </a:lnSpc>
              <a:spcBef>
                <a:spcPts val="1000"/>
              </a:spcBef>
              <a:defRPr sz="1050"/>
            </a:lvl4pPr>
            <a:lvl5pPr marL="914400">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hasCustomPrompt="1"/>
          </p:nvPr>
        </p:nvSpPr>
        <p:spPr>
          <a:xfrm>
            <a:off x="6099048" y="777240"/>
            <a:ext cx="5184648" cy="5303520"/>
          </a:xfrm>
          <a:solidFill>
            <a:schemeClr val="accent4"/>
          </a:solidFill>
        </p:spPr>
        <p:txBody>
          <a:bodyPr>
            <a:normAutofit/>
          </a:bodyPr>
          <a:lstStyle>
            <a:lvl1pPr marL="0" indent="0" algn="ctr">
              <a:buNone/>
              <a:defRPr sz="2000"/>
            </a:lvl1pPr>
          </a:lstStyle>
          <a:p>
            <a:r>
              <a:rPr lang="en-US" dirty="0"/>
              <a:t>Click to add picture</a:t>
            </a:r>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7" name="Rectangle 6">
            <a:extLst>
              <a:ext uri="{FF2B5EF4-FFF2-40B4-BE49-F238E27FC236}">
                <a16:creationId xmlns:a16="http://schemas.microsoft.com/office/drawing/2014/main" id="{32553C91-67B2-4AFB-8683-8F4723787D5D}"/>
              </a:ext>
              <a:ext uri="{C183D7F6-B498-43B3-948B-1728B52AA6E4}">
                <adec:decorative xmlns:adec="http://schemas.microsoft.com/office/drawing/2017/decorative" val="1"/>
              </a:ext>
            </a:extLst>
          </p:cNvPr>
          <p:cNvSpPr/>
          <p:nvPr userDrawn="1"/>
        </p:nvSpPr>
        <p:spPr>
          <a:xfrm>
            <a:off x="914400" y="777240"/>
            <a:ext cx="8271641"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2B6D476-BF0C-71A9-5B7F-C809F4C7DF47}"/>
              </a:ext>
            </a:extLst>
          </p:cNvPr>
          <p:cNvGrpSpPr/>
          <p:nvPr userDrawn="1"/>
        </p:nvGrpSpPr>
        <p:grpSpPr>
          <a:xfrm flipH="1">
            <a:off x="6826038" y="654232"/>
            <a:ext cx="4338852" cy="5268824"/>
            <a:chOff x="6955277" y="654232"/>
            <a:chExt cx="4338852" cy="5268824"/>
          </a:xfrm>
        </p:grpSpPr>
        <p:pic>
          <p:nvPicPr>
            <p:cNvPr id="9" name="Graphic 8">
              <a:extLst>
                <a:ext uri="{FF2B5EF4-FFF2-40B4-BE49-F238E27FC236}">
                  <a16:creationId xmlns:a16="http://schemas.microsoft.com/office/drawing/2014/main" id="{B774330D-CF99-EB3A-CD52-CE3890A9BE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000">
              <a:off x="7403776" y="654232"/>
              <a:ext cx="3890353" cy="5187137"/>
            </a:xfrm>
            <a:prstGeom prst="rect">
              <a:avLst/>
            </a:prstGeom>
          </p:spPr>
        </p:pic>
        <p:pic>
          <p:nvPicPr>
            <p:cNvPr id="10" name="Graphic 9">
              <a:extLst>
                <a:ext uri="{FF2B5EF4-FFF2-40B4-BE49-F238E27FC236}">
                  <a16:creationId xmlns:a16="http://schemas.microsoft.com/office/drawing/2014/main" id="{7CD082C0-FAE3-F254-319E-B70300D581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204830">
              <a:off x="7428385" y="2611304"/>
              <a:ext cx="2838644" cy="3784859"/>
            </a:xfrm>
            <a:prstGeom prst="rect">
              <a:avLst/>
            </a:prstGeom>
          </p:spPr>
        </p:pic>
      </p:gr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1329586" y="923026"/>
            <a:ext cx="4665772" cy="1752550"/>
          </a:xfrm>
        </p:spPr>
        <p:txBody>
          <a:bodyPr>
            <a:noAutofit/>
          </a:bodyPr>
          <a:lstStyle>
            <a:lvl1pPr>
              <a:defRPr sz="3600"/>
            </a:lvl1pPr>
          </a:lstStyle>
          <a:p>
            <a:r>
              <a:rPr lang="en-US" dirty="0"/>
              <a:t>Click to add title</a:t>
            </a:r>
          </a:p>
        </p:txBody>
      </p:sp>
      <p:sp>
        <p:nvSpPr>
          <p:cNvPr id="3" name="Content Placeholder 3">
            <a:extLst>
              <a:ext uri="{FF2B5EF4-FFF2-40B4-BE49-F238E27FC236}">
                <a16:creationId xmlns:a16="http://schemas.microsoft.com/office/drawing/2014/main" id="{5D6D400E-FBB7-A728-740B-F5EBA30F3E3D}"/>
              </a:ext>
            </a:extLst>
          </p:cNvPr>
          <p:cNvSpPr>
            <a:spLocks noGrp="1"/>
          </p:cNvSpPr>
          <p:nvPr>
            <p:ph sz="half" idx="17" hasCustomPrompt="1"/>
          </p:nvPr>
        </p:nvSpPr>
        <p:spPr>
          <a:xfrm>
            <a:off x="1329586" y="3153328"/>
            <a:ext cx="4665772" cy="2583240"/>
          </a:xfrm>
        </p:spPr>
        <p:txBody>
          <a:bodyPr>
            <a:normAutofit/>
          </a:bodyPr>
          <a:lstStyle>
            <a:lvl1pPr marL="0" indent="0">
              <a:lnSpc>
                <a:spcPts val="2480"/>
              </a:lnSpc>
              <a:spcBef>
                <a:spcPts val="1000"/>
              </a:spcBef>
              <a:buNone/>
              <a:defRPr sz="1400"/>
            </a:lvl1pPr>
            <a:lvl2pPr marL="228600">
              <a:lnSpc>
                <a:spcPct val="130000"/>
              </a:lnSpc>
              <a:spcBef>
                <a:spcPts val="1000"/>
              </a:spcBef>
              <a:defRPr sz="1200"/>
            </a:lvl2pPr>
            <a:lvl3pPr marL="457200">
              <a:lnSpc>
                <a:spcPct val="130000"/>
              </a:lnSpc>
              <a:spcBef>
                <a:spcPts val="1000"/>
              </a:spcBef>
              <a:defRPr sz="1100"/>
            </a:lvl3pPr>
            <a:lvl4pPr marL="685800">
              <a:lnSpc>
                <a:spcPct val="130000"/>
              </a:lnSpc>
              <a:spcBef>
                <a:spcPts val="1000"/>
              </a:spcBef>
              <a:defRPr sz="1050"/>
            </a:lvl4pPr>
            <a:lvl5pPr marL="914400">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0362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pic>
        <p:nvPicPr>
          <p:cNvPr id="5" name="Picture Placeholder 38">
            <a:extLst>
              <a:ext uri="{FF2B5EF4-FFF2-40B4-BE49-F238E27FC236}">
                <a16:creationId xmlns:a16="http://schemas.microsoft.com/office/drawing/2014/main" id="{8BDD351F-D88B-97A9-9A70-2563B257EE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7" name="Rectangle 6">
            <a:extLst>
              <a:ext uri="{FF2B5EF4-FFF2-40B4-BE49-F238E27FC236}">
                <a16:creationId xmlns:a16="http://schemas.microsoft.com/office/drawing/2014/main" id="{32553C91-67B2-4AFB-8683-8F4723787D5D}"/>
              </a:ext>
              <a:ext uri="{C183D7F6-B498-43B3-948B-1728B52AA6E4}">
                <adec:decorative xmlns:adec="http://schemas.microsoft.com/office/drawing/2017/decorative" val="1"/>
              </a:ext>
            </a:extLst>
          </p:cNvPr>
          <p:cNvSpPr/>
          <p:nvPr userDrawn="1"/>
        </p:nvSpPr>
        <p:spPr>
          <a:xfrm>
            <a:off x="915838" y="777240"/>
            <a:ext cx="10360324"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3288102" y="1121428"/>
            <a:ext cx="5615796" cy="1752550"/>
          </a:xfrm>
        </p:spPr>
        <p:txBody>
          <a:bodyPr>
            <a:noAutofit/>
          </a:bodyPr>
          <a:lstStyle>
            <a:lvl1pPr algn="ctr">
              <a:defRPr sz="3600"/>
            </a:lvl1pPr>
          </a:lstStyle>
          <a:p>
            <a:r>
              <a:rPr lang="en-US" dirty="0"/>
              <a:t>Click to add title</a:t>
            </a:r>
          </a:p>
        </p:txBody>
      </p:sp>
      <p:sp>
        <p:nvSpPr>
          <p:cNvPr id="3" name="Content Placeholder 3">
            <a:extLst>
              <a:ext uri="{FF2B5EF4-FFF2-40B4-BE49-F238E27FC236}">
                <a16:creationId xmlns:a16="http://schemas.microsoft.com/office/drawing/2014/main" id="{3F158973-C6FF-9238-B291-E2E391C83C1E}"/>
              </a:ext>
            </a:extLst>
          </p:cNvPr>
          <p:cNvSpPr>
            <a:spLocks noGrp="1"/>
          </p:cNvSpPr>
          <p:nvPr>
            <p:ph sz="half" idx="17" hasCustomPrompt="1"/>
          </p:nvPr>
        </p:nvSpPr>
        <p:spPr>
          <a:xfrm>
            <a:off x="3288102" y="3153328"/>
            <a:ext cx="5615796" cy="2583240"/>
          </a:xfrm>
        </p:spPr>
        <p:txBody>
          <a:bodyPr>
            <a:normAutofit/>
          </a:bodyPr>
          <a:lstStyle>
            <a:lvl1pPr marL="0" indent="0" algn="ctr">
              <a:lnSpc>
                <a:spcPts val="2480"/>
              </a:lnSpc>
              <a:spcBef>
                <a:spcPts val="1000"/>
              </a:spcBef>
              <a:buNone/>
              <a:defRPr sz="1400"/>
            </a:lvl1pPr>
            <a:lvl2pPr marL="228600" algn="ctr">
              <a:lnSpc>
                <a:spcPct val="130000"/>
              </a:lnSpc>
              <a:spcBef>
                <a:spcPts val="1000"/>
              </a:spcBef>
              <a:defRPr sz="1200"/>
            </a:lvl2pPr>
            <a:lvl3pPr marL="457200" algn="ctr">
              <a:lnSpc>
                <a:spcPct val="130000"/>
              </a:lnSpc>
              <a:spcBef>
                <a:spcPts val="1000"/>
              </a:spcBef>
              <a:defRPr sz="1100"/>
            </a:lvl3pPr>
            <a:lvl4pPr marL="685800" algn="ctr">
              <a:lnSpc>
                <a:spcPct val="130000"/>
              </a:lnSpc>
              <a:spcBef>
                <a:spcPts val="1000"/>
              </a:spcBef>
              <a:defRPr sz="1050"/>
            </a:lvl4pPr>
            <a:lvl5pPr marL="914400" algn="ctr">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3123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3">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7" name="Rectangle 6">
            <a:extLst>
              <a:ext uri="{FF2B5EF4-FFF2-40B4-BE49-F238E27FC236}">
                <a16:creationId xmlns:a16="http://schemas.microsoft.com/office/drawing/2014/main" id="{32553C91-67B2-4AFB-8683-8F4723787D5D}"/>
              </a:ext>
              <a:ext uri="{C183D7F6-B498-43B3-948B-1728B52AA6E4}">
                <adec:decorative xmlns:adec="http://schemas.microsoft.com/office/drawing/2017/decorative" val="1"/>
              </a:ext>
            </a:extLst>
          </p:cNvPr>
          <p:cNvSpPr/>
          <p:nvPr userDrawn="1"/>
        </p:nvSpPr>
        <p:spPr>
          <a:xfrm>
            <a:off x="2941320" y="777240"/>
            <a:ext cx="8378321"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5749186" y="866893"/>
            <a:ext cx="4665772" cy="1752550"/>
          </a:xfrm>
        </p:spPr>
        <p:txBody>
          <a:bodyPr>
            <a:noAutofit/>
          </a:bodyPr>
          <a:lstStyle>
            <a:lvl1pPr algn="r">
              <a:defRPr sz="3600"/>
            </a:lvl1pPr>
          </a:lstStyle>
          <a:p>
            <a:r>
              <a:rPr lang="en-US" dirty="0"/>
              <a:t>Click to add title</a:t>
            </a:r>
          </a:p>
        </p:txBody>
      </p:sp>
      <p:grpSp>
        <p:nvGrpSpPr>
          <p:cNvPr id="5" name="Group 4">
            <a:extLst>
              <a:ext uri="{FF2B5EF4-FFF2-40B4-BE49-F238E27FC236}">
                <a16:creationId xmlns:a16="http://schemas.microsoft.com/office/drawing/2014/main" id="{06012E91-142D-239F-3739-552188132A2B}"/>
              </a:ext>
            </a:extLst>
          </p:cNvPr>
          <p:cNvGrpSpPr/>
          <p:nvPr userDrawn="1"/>
        </p:nvGrpSpPr>
        <p:grpSpPr>
          <a:xfrm>
            <a:off x="574581" y="654232"/>
            <a:ext cx="4392243" cy="5268824"/>
            <a:chOff x="6901886" y="654232"/>
            <a:chExt cx="4392243" cy="5268824"/>
          </a:xfrm>
        </p:grpSpPr>
        <p:pic>
          <p:nvPicPr>
            <p:cNvPr id="11" name="Graphic 10">
              <a:extLst>
                <a:ext uri="{FF2B5EF4-FFF2-40B4-BE49-F238E27FC236}">
                  <a16:creationId xmlns:a16="http://schemas.microsoft.com/office/drawing/2014/main" id="{7527B65E-895E-26B0-161B-1EBEE8D3C5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000">
              <a:off x="7403776" y="654232"/>
              <a:ext cx="3890353" cy="5187137"/>
            </a:xfrm>
            <a:prstGeom prst="rect">
              <a:avLst/>
            </a:prstGeom>
          </p:spPr>
        </p:pic>
        <p:pic>
          <p:nvPicPr>
            <p:cNvPr id="12" name="Graphic 11">
              <a:extLst>
                <a:ext uri="{FF2B5EF4-FFF2-40B4-BE49-F238E27FC236}">
                  <a16:creationId xmlns:a16="http://schemas.microsoft.com/office/drawing/2014/main" id="{4514F7CF-E4A8-9399-7042-D13156FAB7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204830">
              <a:off x="7374994" y="2611304"/>
              <a:ext cx="2838644" cy="3784859"/>
            </a:xfrm>
            <a:prstGeom prst="rect">
              <a:avLst/>
            </a:prstGeom>
          </p:spPr>
        </p:pic>
      </p:grpSp>
      <p:sp>
        <p:nvSpPr>
          <p:cNvPr id="4" name="Content Placeholder 3">
            <a:extLst>
              <a:ext uri="{FF2B5EF4-FFF2-40B4-BE49-F238E27FC236}">
                <a16:creationId xmlns:a16="http://schemas.microsoft.com/office/drawing/2014/main" id="{CEB9D2A9-128F-BDC8-283D-9E6252635DA4}"/>
              </a:ext>
            </a:extLst>
          </p:cNvPr>
          <p:cNvSpPr>
            <a:spLocks noGrp="1"/>
          </p:cNvSpPr>
          <p:nvPr>
            <p:ph sz="half" idx="17" hasCustomPrompt="1"/>
          </p:nvPr>
        </p:nvSpPr>
        <p:spPr>
          <a:xfrm>
            <a:off x="5749186" y="3264835"/>
            <a:ext cx="4665772" cy="2583240"/>
          </a:xfrm>
        </p:spPr>
        <p:txBody>
          <a:bodyPr>
            <a:normAutofit/>
          </a:bodyPr>
          <a:lstStyle>
            <a:lvl1pPr marL="0" indent="0" algn="r">
              <a:lnSpc>
                <a:spcPts val="2480"/>
              </a:lnSpc>
              <a:spcBef>
                <a:spcPts val="1000"/>
              </a:spcBef>
              <a:buNone/>
              <a:defRPr sz="1400"/>
            </a:lvl1pPr>
            <a:lvl2pPr marL="228600" algn="r">
              <a:lnSpc>
                <a:spcPct val="130000"/>
              </a:lnSpc>
              <a:spcBef>
                <a:spcPts val="1000"/>
              </a:spcBef>
              <a:defRPr sz="1200"/>
            </a:lvl2pPr>
            <a:lvl3pPr marL="457200" algn="r">
              <a:lnSpc>
                <a:spcPct val="130000"/>
              </a:lnSpc>
              <a:spcBef>
                <a:spcPts val="1000"/>
              </a:spcBef>
              <a:defRPr sz="1100"/>
            </a:lvl3pPr>
            <a:lvl4pPr marL="685800" algn="r">
              <a:lnSpc>
                <a:spcPct val="130000"/>
              </a:lnSpc>
              <a:spcBef>
                <a:spcPts val="1000"/>
              </a:spcBef>
              <a:defRPr sz="1050"/>
            </a:lvl4pPr>
            <a:lvl5pPr marL="914400" algn="r">
              <a:lnSpc>
                <a:spcPct val="130000"/>
              </a:lnSpc>
              <a:spcBef>
                <a:spcPts val="1000"/>
              </a:spcBef>
              <a:defRPr sz="105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2809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7882" y="268357"/>
            <a:ext cx="10514650" cy="1078752"/>
          </a:xfrm>
        </p:spPr>
        <p:txBody>
          <a:bodyPr>
            <a:no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hasCustomPrompt="1"/>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lvl1pPr marL="0" indent="0" algn="ctr">
              <a:buNone/>
              <a:defRPr sz="1600"/>
            </a:lvl1pPr>
          </a:lstStyle>
          <a:p>
            <a:r>
              <a:rPr lang="en-US" dirty="0"/>
              <a:t>Click to add picture</a:t>
            </a:r>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chor="ctr" anchorCtr="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1"/>
            <a:ext cx="2103438" cy="534657"/>
          </a:xfrm>
        </p:spPr>
        <p:txBody>
          <a:bodyPr>
            <a:norm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hasCustomPrompt="1"/>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normAutofit/>
          </a:bodyPr>
          <a:lstStyle>
            <a:lvl1pPr marL="0" indent="0" algn="ctr">
              <a:buNone/>
              <a:defRPr sz="1600"/>
            </a:lvl1pPr>
          </a:lstStyle>
          <a:p>
            <a:r>
              <a:rPr lang="en-US" dirty="0"/>
              <a:t>Click to add picture</a:t>
            </a:r>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chor="ctr" anchorCtr="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1"/>
            <a:ext cx="2103438" cy="534657"/>
          </a:xfrm>
        </p:spPr>
        <p:txBody>
          <a:bodyPr>
            <a:norm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hasCustomPrompt="1"/>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normAutofit/>
          </a:bodyPr>
          <a:lstStyle>
            <a:lvl1pPr marL="0" indent="0" algn="ctr">
              <a:buNone/>
              <a:defRPr sz="1600"/>
            </a:lvl1pPr>
          </a:lstStyle>
          <a:p>
            <a:r>
              <a:rPr lang="en-US" dirty="0"/>
              <a:t>Click to add picture</a:t>
            </a:r>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chor="ctr" anchorCtr="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1"/>
            <a:ext cx="2103438" cy="534657"/>
          </a:xfrm>
        </p:spPr>
        <p:txBody>
          <a:bodyPr>
            <a:norm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hasCustomPrompt="1"/>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normAutofit/>
          </a:bodyPr>
          <a:lstStyle>
            <a:lvl1pPr marL="0" indent="0" algn="ctr">
              <a:buNone/>
              <a:defRPr sz="1600"/>
            </a:lvl1pPr>
          </a:lstStyle>
          <a:p>
            <a:r>
              <a:rPr lang="en-US" dirty="0"/>
              <a:t>Click to add picture</a:t>
            </a:r>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chor="ctr" anchorCtr="0">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1"/>
            <a:ext cx="2103438" cy="534657"/>
          </a:xfrm>
        </p:spPr>
        <p:txBody>
          <a:bodyPr>
            <a:norm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Tree>
    <p:extLst>
      <p:ext uri="{BB962C8B-B14F-4D97-AF65-F5344CB8AC3E}">
        <p14:creationId xmlns:p14="http://schemas.microsoft.com/office/powerpoint/2010/main" val="3956699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Smart Art">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7882" y="268357"/>
            <a:ext cx="10514650" cy="1078752"/>
          </a:xfrm>
        </p:spPr>
        <p:txBody>
          <a:bodyPr>
            <a:noAutofit/>
          </a:bodyPr>
          <a:lstStyle>
            <a:lvl1pPr>
              <a:defRPr sz="3600"/>
            </a:lvl1pPr>
          </a:lstStyle>
          <a:p>
            <a:r>
              <a:rPr lang="en-US" dirty="0"/>
              <a:t>Click to add title</a:t>
            </a:r>
          </a:p>
        </p:txBody>
      </p:sp>
      <p:sp>
        <p:nvSpPr>
          <p:cNvPr id="3" name="SmartArt Placeholder 20">
            <a:extLst>
              <a:ext uri="{FF2B5EF4-FFF2-40B4-BE49-F238E27FC236}">
                <a16:creationId xmlns:a16="http://schemas.microsoft.com/office/drawing/2014/main" id="{6BB730B2-EB07-48C4-5C37-C66430C374A6}"/>
              </a:ext>
            </a:extLst>
          </p:cNvPr>
          <p:cNvSpPr>
            <a:spLocks noGrp="1"/>
          </p:cNvSpPr>
          <p:nvPr>
            <p:ph type="dgm" sz="quarter" idx="27" hasCustomPrompt="1"/>
          </p:nvPr>
        </p:nvSpPr>
        <p:spPr>
          <a:xfrm>
            <a:off x="924237" y="1825625"/>
            <a:ext cx="10383382" cy="4351338"/>
          </a:xfrm>
        </p:spPr>
        <p:txBody>
          <a:bodyPr/>
          <a:lstStyle>
            <a:lvl1pPr marL="0" indent="0" algn="ctr">
              <a:buNone/>
              <a:defRPr/>
            </a:lvl1pPr>
          </a:lstStyle>
          <a:p>
            <a:r>
              <a:rPr lang="en-US" dirty="0"/>
              <a:t>Click to add smart art</a:t>
            </a:r>
          </a:p>
        </p:txBody>
      </p:sp>
    </p:spTree>
    <p:extLst>
      <p:ext uri="{BB962C8B-B14F-4D97-AF65-F5344CB8AC3E}">
        <p14:creationId xmlns:p14="http://schemas.microsoft.com/office/powerpoint/2010/main" val="702652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8200" y="268357"/>
            <a:ext cx="10515600" cy="1078752"/>
          </a:xfrm>
        </p:spPr>
        <p:txBody>
          <a:bodyPr>
            <a:noAutofit/>
          </a:bodyPr>
          <a:lstStyle>
            <a:lvl1pPr>
              <a:defRPr sz="3600"/>
            </a:lvl1pPr>
          </a:lstStyle>
          <a:p>
            <a:r>
              <a:rPr lang="en-US" dirty="0"/>
              <a:t>Click to add title</a:t>
            </a:r>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hasCustomPrompt="1"/>
          </p:nvPr>
        </p:nvSpPr>
        <p:spPr>
          <a:xfrm>
            <a:off x="1088136" y="2039112"/>
            <a:ext cx="10515600" cy="3960812"/>
          </a:xfrm>
        </p:spPr>
        <p:txBody>
          <a:bodyPr/>
          <a:lstStyle>
            <a:lvl1pPr marL="0" indent="0" algn="ctr">
              <a:buNone/>
              <a:defRPr/>
            </a:lvl1pPr>
          </a:lstStyle>
          <a:p>
            <a:r>
              <a:rPr lang="en-US" dirty="0"/>
              <a:t>Click to add smart art</a:t>
            </a:r>
          </a:p>
        </p:txBody>
      </p:sp>
    </p:spTree>
    <p:extLst>
      <p:ext uri="{BB962C8B-B14F-4D97-AF65-F5344CB8AC3E}">
        <p14:creationId xmlns:p14="http://schemas.microsoft.com/office/powerpoint/2010/main" val="3925025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066800" y="924340"/>
            <a:ext cx="10058400" cy="1141214"/>
          </a:xfrm>
        </p:spPr>
        <p:txBody>
          <a:bodyPr/>
          <a:lstStyle>
            <a:lvl1pPr algn="ctr">
              <a:defRPr/>
            </a:lvl1pPr>
          </a:lstStyle>
          <a:p>
            <a:r>
              <a:rPr lang="en-US" dirty="0"/>
              <a:t>Click to add title</a:t>
            </a:r>
          </a:p>
        </p:txBody>
      </p:sp>
      <p:sp>
        <p:nvSpPr>
          <p:cNvPr id="17" name="Picture Placeholder 16">
            <a:extLst>
              <a:ext uri="{FF2B5EF4-FFF2-40B4-BE49-F238E27FC236}">
                <a16:creationId xmlns:a16="http://schemas.microsoft.com/office/drawing/2014/main" id="{7D69DBC3-614D-D885-EF10-7E14CD0132E1}"/>
              </a:ext>
            </a:extLst>
          </p:cNvPr>
          <p:cNvSpPr>
            <a:spLocks noGrp="1"/>
          </p:cNvSpPr>
          <p:nvPr>
            <p:ph type="pic" sz="quarter" idx="17"/>
          </p:nvPr>
        </p:nvSpPr>
        <p:spPr>
          <a:xfrm>
            <a:off x="2357675" y="2706358"/>
            <a:ext cx="731520" cy="731520"/>
          </a:xfrm>
        </p:spPr>
        <p:txBody>
          <a:bodyPr>
            <a:normAutofit/>
          </a:bodyPr>
          <a:lstStyle>
            <a:lvl1pPr marL="0" indent="0" algn="ctr">
              <a:buNone/>
              <a:defRPr sz="1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content</a:t>
            </a:r>
          </a:p>
        </p:txBody>
      </p:sp>
      <p:sp>
        <p:nvSpPr>
          <p:cNvPr id="18" name="Picture Placeholder 16">
            <a:extLst>
              <a:ext uri="{FF2B5EF4-FFF2-40B4-BE49-F238E27FC236}">
                <a16:creationId xmlns:a16="http://schemas.microsoft.com/office/drawing/2014/main" id="{66494930-8F40-15B2-7842-54259E27D771}"/>
              </a:ext>
            </a:extLst>
          </p:cNvPr>
          <p:cNvSpPr>
            <a:spLocks noGrp="1"/>
          </p:cNvSpPr>
          <p:nvPr>
            <p:ph type="pic" sz="quarter" idx="18"/>
          </p:nvPr>
        </p:nvSpPr>
        <p:spPr>
          <a:xfrm>
            <a:off x="5765292" y="2706358"/>
            <a:ext cx="731520" cy="731520"/>
          </a:xfrm>
        </p:spPr>
        <p:txBody>
          <a:bodyPr>
            <a:normAutofit/>
          </a:bodyPr>
          <a:lstStyle>
            <a:lvl1pPr marL="0" indent="0" algn="ctr">
              <a:buNone/>
              <a:defRPr sz="1000"/>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content</a:t>
            </a:r>
          </a:p>
        </p:txBody>
      </p:sp>
      <p:sp>
        <p:nvSpPr>
          <p:cNvPr id="19" name="Picture Placeholder 16">
            <a:extLst>
              <a:ext uri="{FF2B5EF4-FFF2-40B4-BE49-F238E27FC236}">
                <a16:creationId xmlns:a16="http://schemas.microsoft.com/office/drawing/2014/main" id="{C39BCED8-3A46-1DEF-61EC-9A2D6AD4CD5B}"/>
              </a:ext>
            </a:extLst>
          </p:cNvPr>
          <p:cNvSpPr>
            <a:spLocks noGrp="1"/>
          </p:cNvSpPr>
          <p:nvPr>
            <p:ph type="pic" sz="quarter" idx="19"/>
          </p:nvPr>
        </p:nvSpPr>
        <p:spPr>
          <a:xfrm>
            <a:off x="9171940" y="2706358"/>
            <a:ext cx="731520" cy="731520"/>
          </a:xfrm>
        </p:spPr>
        <p:txBody>
          <a:bodyPr>
            <a:normAutofit/>
          </a:bodyPr>
          <a:lstStyle>
            <a:lvl1pPr marL="0" indent="0" algn="ctr">
              <a:buNone/>
              <a:defRPr sz="1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add content</a:t>
            </a:r>
          </a:p>
        </p:txBody>
      </p:sp>
    </p:spTree>
    <p:extLst>
      <p:ext uri="{BB962C8B-B14F-4D97-AF65-F5344CB8AC3E}">
        <p14:creationId xmlns:p14="http://schemas.microsoft.com/office/powerpoint/2010/main" val="1527958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268357"/>
            <a:ext cx="10515600" cy="1078752"/>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82" r:id="rId3"/>
    <p:sldLayoutId id="2147483683" r:id="rId4"/>
    <p:sldLayoutId id="2147483684" r:id="rId5"/>
    <p:sldLayoutId id="2147483654" r:id="rId6"/>
    <p:sldLayoutId id="2147483681" r:id="rId7"/>
    <p:sldLayoutId id="2147483675" r:id="rId8"/>
    <p:sldLayoutId id="2147483666" r:id="rId9"/>
    <p:sldLayoutId id="2147483667" r:id="rId10"/>
    <p:sldLayoutId id="2147483651" r:id="rId11"/>
    <p:sldLayoutId id="2147483670" r:id="rId12"/>
    <p:sldLayoutId id="2147483669" r:id="rId13"/>
    <p:sldLayoutId id="2147483686" r:id="rId14"/>
    <p:sldLayoutId id="2147483653" r:id="rId15"/>
    <p:sldLayoutId id="2147483678" r:id="rId16"/>
    <p:sldLayoutId id="2147483685" r:id="rId17"/>
    <p:sldLayoutId id="2147483674" r:id="rId18"/>
    <p:sldLayoutId id="2147483671" r:id="rId19"/>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682160" y="1229598"/>
            <a:ext cx="3937416" cy="2387600"/>
          </a:xfrm>
        </p:spPr>
        <p:txBody>
          <a:bodyPr>
            <a:normAutofit/>
          </a:bodyPr>
          <a:lstStyle/>
          <a:p>
            <a:r>
              <a:rPr lang="en-US" dirty="0"/>
              <a:t>Marketing Management Project</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8511396" y="3870137"/>
            <a:ext cx="3937416" cy="1273694"/>
          </a:xfrm>
        </p:spPr>
        <p:txBody>
          <a:bodyPr/>
          <a:lstStyle/>
          <a:p>
            <a:pPr>
              <a:lnSpc>
                <a:spcPct val="115000"/>
              </a:lnSpc>
              <a:spcAft>
                <a:spcPts val="1200"/>
              </a:spcAft>
            </a:pPr>
            <a:endParaRPr lang="en-IN" sz="1600" dirty="0">
              <a:latin typeface="Aptos" panose="020B0004020202020204" pitchFamily="34" charset="0"/>
              <a:ea typeface="Arial" panose="020B0604020202020204" pitchFamily="34" charset="0"/>
            </a:endParaRPr>
          </a:p>
          <a:p>
            <a:pPr>
              <a:lnSpc>
                <a:spcPct val="115000"/>
              </a:lnSpc>
              <a:spcAft>
                <a:spcPts val="0"/>
              </a:spcAft>
            </a:pPr>
            <a:r>
              <a:rPr lang="en-IN" sz="2000" dirty="0">
                <a:solidFill>
                  <a:schemeClr val="tx1"/>
                </a:solidFill>
                <a:latin typeface="Aptos" panose="020B0004020202020204" pitchFamily="34" charset="0"/>
                <a:ea typeface="Times New Roman" panose="02020603050405020304" pitchFamily="18" charset="0"/>
              </a:rPr>
              <a:t> </a:t>
            </a:r>
            <a:r>
              <a:rPr lang="en-IN" b="1" dirty="0">
                <a:solidFill>
                  <a:schemeClr val="tx1"/>
                </a:solidFill>
                <a:latin typeface="Aptos" panose="020B0004020202020204" pitchFamily="34" charset="0"/>
                <a:ea typeface="Times New Roman" panose="02020603050405020304" pitchFamily="18" charset="0"/>
              </a:rPr>
              <a:t>Avijit Biswas                            </a:t>
            </a:r>
            <a:endParaRPr lang="en-IN" b="1" dirty="0">
              <a:solidFill>
                <a:schemeClr val="tx1"/>
              </a:solidFill>
              <a:latin typeface="Aptos" panose="020B0004020202020204" pitchFamily="34" charset="0"/>
            </a:endParaRPr>
          </a:p>
        </p:txBody>
      </p:sp>
      <p:pic>
        <p:nvPicPr>
          <p:cNvPr id="4" name="image2.png">
            <a:extLst>
              <a:ext uri="{FF2B5EF4-FFF2-40B4-BE49-F238E27FC236}">
                <a16:creationId xmlns:a16="http://schemas.microsoft.com/office/drawing/2014/main" id="{006C43ED-2945-40F8-0B3A-D486076DF375}"/>
              </a:ext>
            </a:extLst>
          </p:cNvPr>
          <p:cNvPicPr/>
          <p:nvPr/>
        </p:nvPicPr>
        <p:blipFill>
          <a:blip r:embed="rId3"/>
          <a:srcRect/>
          <a:stretch>
            <a:fillRect/>
          </a:stretch>
        </p:blipFill>
        <p:spPr>
          <a:xfrm>
            <a:off x="1893464" y="995083"/>
            <a:ext cx="3827929" cy="3137974"/>
          </a:xfrm>
          <a:prstGeom prst="rect">
            <a:avLst/>
          </a:prstGeom>
          <a:ln/>
        </p:spPr>
      </p:pic>
      <p:pic>
        <p:nvPicPr>
          <p:cNvPr id="2049" name="image1.png">
            <a:extLst>
              <a:ext uri="{FF2B5EF4-FFF2-40B4-BE49-F238E27FC236}">
                <a16:creationId xmlns:a16="http://schemas.microsoft.com/office/drawing/2014/main" id="{8AEC7F49-89AA-78E1-7875-7EC24F2EC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366" y="4274658"/>
            <a:ext cx="1717629" cy="7108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F0E99D64-D3F5-CA41-8AB0-C4E3BC890DE7}"/>
              </a:ext>
            </a:extLst>
          </p:cNvPr>
          <p:cNvSpPr>
            <a:spLocks noChangeArrowheads="1"/>
          </p:cNvSpPr>
          <p:nvPr/>
        </p:nvSpPr>
        <p:spPr bwMode="auto">
          <a:xfrm>
            <a:off x="932330" y="47426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249972" y="-26894"/>
            <a:ext cx="4529388" cy="1785465"/>
          </a:xfrm>
        </p:spPr>
        <p:txBody>
          <a:bodyPr>
            <a:normAutofit/>
          </a:bodyPr>
          <a:lstStyle/>
          <a:p>
            <a:r>
              <a:rPr lang="en-US" dirty="0"/>
              <a:t>Positioning</a:t>
            </a:r>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7"/>
          </p:nvPr>
        </p:nvSpPr>
        <p:spPr>
          <a:xfrm>
            <a:off x="1249972" y="2100736"/>
            <a:ext cx="4529388" cy="3582888"/>
          </a:xfrm>
        </p:spPr>
        <p:txBody>
          <a:bodyPr vert="horz" lIns="91440" tIns="45720" rIns="91440" bIns="45720" rtlCol="0" anchor="t">
            <a:normAutofit/>
          </a:bodyPr>
          <a:lstStyle/>
          <a:p>
            <a:r>
              <a:rPr lang="en-US" sz="1600" b="1" dirty="0"/>
              <a:t>Positioning Statement:</a:t>
            </a:r>
          </a:p>
          <a:p>
            <a:pPr marL="285750" indent="-285750">
              <a:buFont typeface="Arial" panose="020B0604020202020204" pitchFamily="34" charset="0"/>
              <a:buChar char="•"/>
            </a:pPr>
            <a:r>
              <a:rPr lang="en-US" sz="1600" dirty="0"/>
              <a:t>For Protein Bars (Gym Enthusiasts): "Want a snack, but not your cheat day yet? At </a:t>
            </a:r>
            <a:r>
              <a:rPr lang="en-US" sz="1600" dirty="0" err="1"/>
              <a:t>Snackible</a:t>
            </a:r>
            <a:r>
              <a:rPr lang="en-US" sz="1600" dirty="0"/>
              <a:t>, we've crafted the ultimate snack for Gym Enthusiasts - our protein bars.” </a:t>
            </a:r>
          </a:p>
          <a:p>
            <a:pPr marL="285750" indent="-285750">
              <a:buFont typeface="Arial" panose="020B0604020202020204" pitchFamily="34" charset="0"/>
              <a:buChar char="•"/>
            </a:pPr>
            <a:r>
              <a:rPr lang="en-US" sz="1600" dirty="0"/>
              <a:t>For Aloe Juice (Yoga Practitioners): "At </a:t>
            </a:r>
            <a:r>
              <a:rPr lang="en-US" sz="1600" dirty="0" err="1"/>
              <a:t>Snackible</a:t>
            </a:r>
            <a:r>
              <a:rPr lang="en-US" sz="1600" dirty="0"/>
              <a:t>, our Aloe Juice is your trusted companion on your yoga journey. </a:t>
            </a:r>
          </a:p>
        </p:txBody>
      </p:sp>
      <p:pic>
        <p:nvPicPr>
          <p:cNvPr id="4098" name="Picture 2" descr="549 BEST &quot;Market Strategy&quot; IMAGES, STOCK PHOTOS &amp; VECTORS | Adobe Stock">
            <a:extLst>
              <a:ext uri="{FF2B5EF4-FFF2-40B4-BE49-F238E27FC236}">
                <a16:creationId xmlns:a16="http://schemas.microsoft.com/office/drawing/2014/main" id="{A8465EB3-585D-0777-2DB4-CDA5F5BF0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8424" y="1250577"/>
            <a:ext cx="4953604" cy="389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39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Placeholder 132" descr="A clock on a wall">
            <a:extLst>
              <a:ext uri="{FF2B5EF4-FFF2-40B4-BE49-F238E27FC236}">
                <a16:creationId xmlns:a16="http://schemas.microsoft.com/office/drawing/2014/main" id="{4807A8CE-14A3-D691-8A3D-F71CEBD31F1D}"/>
              </a:ext>
            </a:extLst>
          </p:cNvPr>
          <p:cNvPicPr>
            <a:picLocks noGrp="1" noChangeAspect="1"/>
          </p:cNvPicPr>
          <p:nvPr>
            <p:ph type="pic" sz="quarter" idx="14"/>
          </p:nvPr>
        </p:nvPicPr>
        <p:blipFill>
          <a:blip r:embed="rId3"/>
          <a:srcRect l="24" r="24"/>
          <a:stretch/>
        </p:blipFill>
        <p:spPr>
          <a:xfrm>
            <a:off x="1524" y="0"/>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838199" y="3498574"/>
            <a:ext cx="5257799" cy="1578116"/>
          </a:xfrm>
        </p:spPr>
        <p:txBody>
          <a:bodyPr anchor="ctr">
            <a:normAutofit/>
          </a:bodyPr>
          <a:lstStyle/>
          <a:p>
            <a:r>
              <a:rPr lang="en-US" dirty="0"/>
              <a:t>Value Proposition</a:t>
            </a:r>
          </a:p>
        </p:txBody>
      </p:sp>
      <p:pic>
        <p:nvPicPr>
          <p:cNvPr id="122" name="Picture Placeholder 121" descr="A person sitting at a desk with a computer">
            <a:extLst>
              <a:ext uri="{FF2B5EF4-FFF2-40B4-BE49-F238E27FC236}">
                <a16:creationId xmlns:a16="http://schemas.microsoft.com/office/drawing/2014/main" id="{E558AD28-8811-B932-136D-AA5291B62BEB}"/>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p:blipFill>
        <p:spPr>
          <a:xfrm>
            <a:off x="3048000" y="777240"/>
            <a:ext cx="8229600" cy="5303520"/>
          </a:xfrm>
        </p:spPr>
      </p:pic>
    </p:spTree>
    <p:extLst>
      <p:ext uri="{BB962C8B-B14F-4D97-AF65-F5344CB8AC3E}">
        <p14:creationId xmlns:p14="http://schemas.microsoft.com/office/powerpoint/2010/main" val="2114420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6364941" y="107577"/>
            <a:ext cx="4273290" cy="1489630"/>
          </a:xfrm>
        </p:spPr>
        <p:txBody>
          <a:bodyPr>
            <a:normAutofit/>
          </a:bodyPr>
          <a:lstStyle/>
          <a:p>
            <a:r>
              <a:rPr lang="en-US" dirty="0"/>
              <a:t>Value Proposition: </a:t>
            </a:r>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7"/>
          </p:nvPr>
        </p:nvSpPr>
        <p:spPr>
          <a:xfrm>
            <a:off x="6364941" y="1864659"/>
            <a:ext cx="4891854" cy="4294094"/>
          </a:xfrm>
        </p:spPr>
        <p:txBody>
          <a:bodyPr vert="horz" lIns="91440" tIns="45720" rIns="91440" bIns="45720" rtlCol="0" anchor="t">
            <a:normAutofit/>
          </a:bodyPr>
          <a:lstStyle/>
          <a:p>
            <a:r>
              <a:rPr lang="en-US" sz="2000" b="1" dirty="0"/>
              <a:t>For Protein bars:</a:t>
            </a:r>
          </a:p>
          <a:p>
            <a:r>
              <a:rPr lang="en-US" sz="1600" dirty="0"/>
              <a:t>High-Quality Protein and good taste: Our protein bars pack a potent protein punch that helps muscles grow and repair after challenging workouts. Ditch the tasteless, chalky protein bars.</a:t>
            </a:r>
          </a:p>
          <a:p>
            <a:endParaRPr lang="en-US" sz="2000" dirty="0"/>
          </a:p>
          <a:p>
            <a:r>
              <a:rPr lang="en-US" sz="2000" b="1" dirty="0"/>
              <a:t>For Aloe juice:</a:t>
            </a:r>
          </a:p>
          <a:p>
            <a:r>
              <a:rPr lang="en-US" sz="1600" dirty="0"/>
              <a:t>Pure Aloe Vera and Hydration: Our aloe juice is produced using only pure aloe vera, which is well-known for its relaxing and restorative effects and is perfect for yoga practitioners. Aloe juice naturally keeps you hydrated.</a:t>
            </a:r>
          </a:p>
          <a:p>
            <a:r>
              <a:rPr lang="en-US" sz="1600" dirty="0"/>
              <a:t>. </a:t>
            </a:r>
          </a:p>
        </p:txBody>
      </p:sp>
      <p:pic>
        <p:nvPicPr>
          <p:cNvPr id="3076" name="Picture 4" descr="See related image detail. 20+ Granola Bar Hand Illustrations, Royalty-Free Vector Graphics &amp; Clip ...">
            <a:extLst>
              <a:ext uri="{FF2B5EF4-FFF2-40B4-BE49-F238E27FC236}">
                <a16:creationId xmlns:a16="http://schemas.microsoft.com/office/drawing/2014/main" id="{C8E999BE-FBDF-AFCE-522F-011E67841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181836"/>
            <a:ext cx="3003176" cy="23890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loejuice cartoon graphics">
            <a:extLst>
              <a:ext uri="{FF2B5EF4-FFF2-40B4-BE49-F238E27FC236}">
                <a16:creationId xmlns:a16="http://schemas.microsoft.com/office/drawing/2014/main" id="{09349709-37C7-58EF-1E85-60B425B00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3747808"/>
            <a:ext cx="3074894" cy="2176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88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00734" y="1052635"/>
            <a:ext cx="10061713" cy="1138141"/>
          </a:xfrm>
        </p:spPr>
        <p:txBody>
          <a:bodyPr>
            <a:normAutofit fontScale="90000"/>
          </a:bodyPr>
          <a:lstStyle/>
          <a:p>
            <a:r>
              <a:rPr lang="en-US" dirty="0"/>
              <a:t>4-Ps</a:t>
            </a:r>
            <a:br>
              <a:rPr lang="en-US" dirty="0"/>
            </a:br>
            <a:r>
              <a:rPr lang="en-US" dirty="0"/>
              <a:t> </a:t>
            </a:r>
            <a:r>
              <a:rPr lang="en-US" sz="2700" dirty="0"/>
              <a:t>Protein bars:</a:t>
            </a:r>
            <a:br>
              <a:rPr lang="en-US" dirty="0"/>
            </a:br>
            <a:endParaRPr lang="en-US" dirty="0"/>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72390" y="2008490"/>
            <a:ext cx="4114800" cy="364571"/>
          </a:xfrm>
        </p:spPr>
        <p:txBody>
          <a:bodyPr/>
          <a:lstStyle/>
          <a:p>
            <a:r>
              <a:rPr lang="en-US" dirty="0"/>
              <a:t>Product: </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398328"/>
            <a:ext cx="4653970" cy="1138141"/>
          </a:xfrm>
        </p:spPr>
        <p:txBody>
          <a:bodyPr vert="horz" lIns="91440" tIns="45720" rIns="91440" bIns="45720" rtlCol="0" anchor="t">
            <a:normAutofit/>
          </a:bodyPr>
          <a:lstStyle/>
          <a:p>
            <a:r>
              <a:rPr lang="en-US" dirty="0" err="1"/>
              <a:t>Snackible’s</a:t>
            </a:r>
            <a:r>
              <a:rPr lang="en-US" dirty="0"/>
              <a:t> protein bars are intended for fitness enthusiasts. They are delicious, made using premium protein sources, and packed for easy consumption while traveling.</a:t>
            </a:r>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497139"/>
            <a:ext cx="4114800" cy="364571"/>
          </a:xfrm>
        </p:spPr>
        <p:txBody>
          <a:bodyPr/>
          <a:lstStyle/>
          <a:p>
            <a:r>
              <a:rPr lang="en-US" dirty="0"/>
              <a:t>Price</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2" y="3863066"/>
            <a:ext cx="4438818" cy="2008816"/>
          </a:xfrm>
        </p:spPr>
        <p:txBody>
          <a:bodyPr>
            <a:normAutofit/>
          </a:bodyPr>
          <a:lstStyle/>
          <a:p>
            <a:r>
              <a:rPr lang="en-US" dirty="0" err="1"/>
              <a:t>Snackible</a:t>
            </a:r>
            <a:r>
              <a:rPr lang="en-US" dirty="0"/>
              <a:t> has set its protein bars at a fair price so that gym enthusiasts may get value for their money. Pricing is chosen such that it reflects the value and quality of the product while still being affordable to the target market.</a:t>
            </a:r>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12413" y="2008489"/>
            <a:ext cx="4114800" cy="364571"/>
          </a:xfrm>
        </p:spPr>
        <p:txBody>
          <a:bodyPr/>
          <a:lstStyle/>
          <a:p>
            <a:r>
              <a:rPr lang="en-US" dirty="0"/>
              <a:t>Location: </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04809" y="2415109"/>
            <a:ext cx="4200437" cy="997857"/>
          </a:xfrm>
        </p:spPr>
        <p:txBody>
          <a:bodyPr>
            <a:normAutofit/>
          </a:bodyPr>
          <a:lstStyle/>
          <a:p>
            <a:r>
              <a:rPr lang="en-US" dirty="0"/>
              <a:t>Location: Our online store, gyms, fitness </a:t>
            </a:r>
            <a:r>
              <a:rPr lang="en-US" dirty="0" err="1"/>
              <a:t>centres</a:t>
            </a:r>
            <a:r>
              <a:rPr lang="en-US" dirty="0"/>
              <a:t>, and health stores will all carry these protein bars as part of our distribution strategy</a:t>
            </a:r>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500166"/>
            <a:ext cx="4114800" cy="364571"/>
          </a:xfrm>
        </p:spPr>
        <p:txBody>
          <a:bodyPr/>
          <a:lstStyle/>
          <a:p>
            <a:r>
              <a:rPr lang="en-US" dirty="0"/>
              <a:t>Promotion: </a:t>
            </a: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6404810" y="3865135"/>
            <a:ext cx="4130007" cy="1343357"/>
          </a:xfrm>
        </p:spPr>
        <p:txBody>
          <a:bodyPr>
            <a:normAutofit/>
          </a:bodyPr>
          <a:lstStyle/>
          <a:p>
            <a:r>
              <a:rPr lang="en-US" dirty="0" err="1"/>
              <a:t>Snackible's</a:t>
            </a:r>
            <a:r>
              <a:rPr lang="en-US" dirty="0"/>
              <a:t> promotional activities include social media marketing campaigns that target gym enthusiasts, fitness publications, and partnerships with fitness influencers.</a:t>
            </a:r>
          </a:p>
          <a:p>
            <a:endParaRPr lang="en-US" dirty="0"/>
          </a:p>
        </p:txBody>
      </p:sp>
    </p:spTree>
    <p:extLst>
      <p:ext uri="{BB962C8B-B14F-4D97-AF65-F5344CB8AC3E}">
        <p14:creationId xmlns:p14="http://schemas.microsoft.com/office/powerpoint/2010/main" val="228273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5143" y="1439418"/>
            <a:ext cx="10061713" cy="1138141"/>
          </a:xfrm>
        </p:spPr>
        <p:txBody>
          <a:bodyPr>
            <a:normAutofit fontScale="90000"/>
          </a:bodyPr>
          <a:lstStyle/>
          <a:p>
            <a:r>
              <a:rPr lang="en-US" dirty="0"/>
              <a:t>4-Ps</a:t>
            </a:r>
            <a:br>
              <a:rPr lang="en-US" dirty="0"/>
            </a:br>
            <a:r>
              <a:rPr lang="en-US" dirty="0"/>
              <a:t> </a:t>
            </a:r>
            <a:r>
              <a:rPr lang="en-US" sz="2700" dirty="0"/>
              <a:t>Aloe juice:</a:t>
            </a:r>
            <a:br>
              <a:rPr lang="en-US" sz="2700" dirty="0"/>
            </a:br>
            <a:br>
              <a:rPr lang="en-US" dirty="0"/>
            </a:br>
            <a:endParaRPr lang="en-US" dirty="0"/>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72390" y="2008490"/>
            <a:ext cx="4114800" cy="364571"/>
          </a:xfrm>
        </p:spPr>
        <p:txBody>
          <a:bodyPr/>
          <a:lstStyle/>
          <a:p>
            <a:r>
              <a:rPr lang="en-US" dirty="0"/>
              <a:t>Product: </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398328"/>
            <a:ext cx="4653970" cy="1138141"/>
          </a:xfrm>
        </p:spPr>
        <p:txBody>
          <a:bodyPr vert="horz" lIns="91440" tIns="45720" rIns="91440" bIns="45720" rtlCol="0" anchor="t">
            <a:normAutofit/>
          </a:bodyPr>
          <a:lstStyle/>
          <a:p>
            <a:r>
              <a:rPr lang="en-US" dirty="0"/>
              <a:t>Aloe juice from </a:t>
            </a:r>
            <a:r>
              <a:rPr lang="en-US" dirty="0" err="1"/>
              <a:t>Snackible</a:t>
            </a:r>
            <a:r>
              <a:rPr lang="en-US" dirty="0"/>
              <a:t> is marketed to yoga practitioners as being natural and pure. </a:t>
            </a:r>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497139"/>
            <a:ext cx="4114800" cy="364571"/>
          </a:xfrm>
        </p:spPr>
        <p:txBody>
          <a:bodyPr/>
          <a:lstStyle/>
          <a:p>
            <a:r>
              <a:rPr lang="en-US" dirty="0"/>
              <a:t>Price</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2" y="3863066"/>
            <a:ext cx="4438818" cy="2008816"/>
          </a:xfrm>
        </p:spPr>
        <p:txBody>
          <a:bodyPr>
            <a:normAutofit/>
          </a:bodyPr>
          <a:lstStyle/>
          <a:p>
            <a:r>
              <a:rPr lang="en-US" dirty="0"/>
              <a:t>Our online store, a few health stores, yoga studios, and wellness </a:t>
            </a:r>
            <a:r>
              <a:rPr lang="en-US" dirty="0" err="1"/>
              <a:t>centres</a:t>
            </a:r>
            <a:r>
              <a:rPr lang="en-US" dirty="0"/>
              <a:t> all carry the product.</a:t>
            </a:r>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12413" y="2008489"/>
            <a:ext cx="4114800" cy="364571"/>
          </a:xfrm>
        </p:spPr>
        <p:txBody>
          <a:bodyPr/>
          <a:lstStyle/>
          <a:p>
            <a:r>
              <a:rPr lang="en-US" dirty="0"/>
              <a:t>Location: </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04809" y="2415109"/>
            <a:ext cx="4200437" cy="997857"/>
          </a:xfrm>
        </p:spPr>
        <p:txBody>
          <a:bodyPr>
            <a:normAutofit/>
          </a:bodyPr>
          <a:lstStyle/>
          <a:p>
            <a:r>
              <a:rPr lang="en-US" dirty="0"/>
              <a:t>Aloe Juice is priced competitively while still reflecting the excellent quality and advantages it provides to yoga practitioners.</a:t>
            </a:r>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500166"/>
            <a:ext cx="4114800" cy="364571"/>
          </a:xfrm>
        </p:spPr>
        <p:txBody>
          <a:bodyPr/>
          <a:lstStyle/>
          <a:p>
            <a:r>
              <a:rPr lang="en-US" dirty="0"/>
              <a:t>Promotion: </a:t>
            </a: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6404810" y="3865135"/>
            <a:ext cx="4722046" cy="1675053"/>
          </a:xfrm>
        </p:spPr>
        <p:txBody>
          <a:bodyPr>
            <a:normAutofit/>
          </a:bodyPr>
          <a:lstStyle/>
          <a:p>
            <a:r>
              <a:rPr lang="en-US" dirty="0" err="1"/>
              <a:t>Snackible</a:t>
            </a:r>
            <a:r>
              <a:rPr lang="en-US" dirty="0"/>
              <a:t> uses marketing strategies that connect with yoga practitioners to sell its aloe juice. The promotion will be done  through partnerships with yoga instructors, wellness events, and online content.</a:t>
            </a:r>
          </a:p>
        </p:txBody>
      </p:sp>
    </p:spTree>
    <p:extLst>
      <p:ext uri="{BB962C8B-B14F-4D97-AF65-F5344CB8AC3E}">
        <p14:creationId xmlns:p14="http://schemas.microsoft.com/office/powerpoint/2010/main" val="1965026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970590"/>
            <a:ext cx="10058400" cy="1141214"/>
          </a:xfrm>
        </p:spPr>
        <p:txBody>
          <a:bodyPr>
            <a:normAutofit/>
          </a:bodyPr>
          <a:lstStyle/>
          <a:p>
            <a:pPr algn="just"/>
            <a:r>
              <a:rPr lang="en-US" dirty="0"/>
              <a:t>Control </a:t>
            </a:r>
            <a:br>
              <a:rPr lang="en-US" dirty="0"/>
            </a:br>
            <a:r>
              <a:rPr lang="en-US" sz="1600" dirty="0"/>
              <a:t>A control strategy is a plan of action that is designed to manage and mitigate risks or potential problems that may arise in the production, distribution, or promotion of an energy drink</a:t>
            </a:r>
            <a:endParaRPr lang="en-US" dirty="0"/>
          </a:p>
        </p:txBody>
      </p:sp>
      <p:graphicFrame>
        <p:nvGraphicFramePr>
          <p:cNvPr id="10" name="Content Placeholder 5">
            <a:extLst>
              <a:ext uri="{FF2B5EF4-FFF2-40B4-BE49-F238E27FC236}">
                <a16:creationId xmlns:a16="http://schemas.microsoft.com/office/drawing/2014/main" id="{04E484CA-CA9B-5D8D-D8E5-630C63B7DEED}"/>
              </a:ext>
            </a:extLst>
          </p:cNvPr>
          <p:cNvGraphicFramePr>
            <a:graphicFrameLocks noGrp="1"/>
          </p:cNvGraphicFramePr>
          <p:nvPr>
            <p:ph idx="1"/>
            <p:extLst>
              <p:ext uri="{D42A27DB-BD31-4B8C-83A1-F6EECF244321}">
                <p14:modId xmlns:p14="http://schemas.microsoft.com/office/powerpoint/2010/main" val="452652955"/>
              </p:ext>
            </p:extLst>
          </p:nvPr>
        </p:nvGraphicFramePr>
        <p:xfrm>
          <a:off x="1147482" y="2554941"/>
          <a:ext cx="9547412" cy="32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4423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683559" y="26310"/>
            <a:ext cx="10515600" cy="1078752"/>
          </a:xfrm>
        </p:spPr>
        <p:txBody>
          <a:bodyPr>
            <a:normAutofit/>
          </a:bodyPr>
          <a:lstStyle/>
          <a:p>
            <a:r>
              <a:rPr lang="en-US" sz="2800" dirty="0"/>
              <a:t>Financials table</a:t>
            </a:r>
            <a:br>
              <a:rPr lang="en-US" dirty="0"/>
            </a:br>
            <a:r>
              <a:rPr lang="en-US" sz="2400" dirty="0"/>
              <a:t>(Budget)</a:t>
            </a:r>
            <a:endParaRPr lang="en-US" dirty="0"/>
          </a:p>
        </p:txBody>
      </p:sp>
      <p:graphicFrame>
        <p:nvGraphicFramePr>
          <p:cNvPr id="4" name="Table 3">
            <a:extLst>
              <a:ext uri="{FF2B5EF4-FFF2-40B4-BE49-F238E27FC236}">
                <a16:creationId xmlns:a16="http://schemas.microsoft.com/office/drawing/2014/main" id="{ECDEDD64-7CDE-224B-B78C-80E78B6FF9B2}"/>
              </a:ext>
            </a:extLst>
          </p:cNvPr>
          <p:cNvGraphicFramePr>
            <a:graphicFrameLocks noGrp="1"/>
          </p:cNvGraphicFramePr>
          <p:nvPr>
            <p:extLst>
              <p:ext uri="{D42A27DB-BD31-4B8C-83A1-F6EECF244321}">
                <p14:modId xmlns:p14="http://schemas.microsoft.com/office/powerpoint/2010/main" val="1996757801"/>
              </p:ext>
            </p:extLst>
          </p:nvPr>
        </p:nvGraphicFramePr>
        <p:xfrm>
          <a:off x="683559" y="1407459"/>
          <a:ext cx="9816353" cy="4662229"/>
        </p:xfrm>
        <a:graphic>
          <a:graphicData uri="http://schemas.openxmlformats.org/drawingml/2006/table">
            <a:tbl>
              <a:tblPr>
                <a:tableStyleId>{5C22544A-7EE6-4342-B048-85BDC9FD1C3A}</a:tableStyleId>
              </a:tblPr>
              <a:tblGrid>
                <a:gridCol w="5067017">
                  <a:extLst>
                    <a:ext uri="{9D8B030D-6E8A-4147-A177-3AD203B41FA5}">
                      <a16:colId xmlns:a16="http://schemas.microsoft.com/office/drawing/2014/main" val="1737779153"/>
                    </a:ext>
                  </a:extLst>
                </a:gridCol>
                <a:gridCol w="4749336">
                  <a:extLst>
                    <a:ext uri="{9D8B030D-6E8A-4147-A177-3AD203B41FA5}">
                      <a16:colId xmlns:a16="http://schemas.microsoft.com/office/drawing/2014/main" val="2520616477"/>
                    </a:ext>
                  </a:extLst>
                </a:gridCol>
              </a:tblGrid>
              <a:tr h="546617">
                <a:tc>
                  <a:txBody>
                    <a:bodyPr/>
                    <a:lstStyle/>
                    <a:p>
                      <a:pPr>
                        <a:lnSpc>
                          <a:spcPct val="115000"/>
                        </a:lnSpc>
                      </a:pPr>
                      <a:r>
                        <a:rPr lang="en-IN" sz="2400" b="1" dirty="0">
                          <a:solidFill>
                            <a:srgbClr val="351C75"/>
                          </a:solidFill>
                          <a:effectLst/>
                        </a:rPr>
                        <a:t>Categories</a:t>
                      </a:r>
                      <a:endParaRPr lang="en-IN" sz="1800" dirty="0">
                        <a:effectLst/>
                        <a:latin typeface="Arial" panose="020B0604020202020204" pitchFamily="34" charset="0"/>
                        <a:ea typeface="Arial" panose="020B0604020202020204" pitchFamily="34" charset="0"/>
                      </a:endParaRPr>
                    </a:p>
                  </a:txBody>
                  <a:tcPr marL="60876" marR="60876" marT="60876" marB="60876">
                    <a:solidFill>
                      <a:schemeClr val="accent2">
                        <a:lumMod val="40000"/>
                        <a:lumOff val="60000"/>
                      </a:schemeClr>
                    </a:solidFill>
                  </a:tcPr>
                </a:tc>
                <a:tc>
                  <a:txBody>
                    <a:bodyPr/>
                    <a:lstStyle/>
                    <a:p>
                      <a:pPr>
                        <a:lnSpc>
                          <a:spcPct val="115000"/>
                        </a:lnSpc>
                      </a:pPr>
                      <a:r>
                        <a:rPr lang="en-IN" sz="2400" b="1" dirty="0">
                          <a:solidFill>
                            <a:srgbClr val="351C75"/>
                          </a:solidFill>
                          <a:effectLst/>
                        </a:rPr>
                        <a:t>Cost</a:t>
                      </a:r>
                      <a:endParaRPr lang="en-IN" sz="1800" dirty="0">
                        <a:effectLst/>
                        <a:latin typeface="Arial" panose="020B0604020202020204" pitchFamily="34" charset="0"/>
                        <a:ea typeface="Arial" panose="020B0604020202020204" pitchFamily="34" charset="0"/>
                      </a:endParaRPr>
                    </a:p>
                  </a:txBody>
                  <a:tcPr marL="60876" marR="60876" marT="60876" marB="60876">
                    <a:solidFill>
                      <a:schemeClr val="accent2">
                        <a:lumMod val="40000"/>
                        <a:lumOff val="60000"/>
                      </a:schemeClr>
                    </a:solidFill>
                  </a:tcPr>
                </a:tc>
                <a:extLst>
                  <a:ext uri="{0D108BD9-81ED-4DB2-BD59-A6C34878D82A}">
                    <a16:rowId xmlns:a16="http://schemas.microsoft.com/office/drawing/2014/main" val="382412200"/>
                  </a:ext>
                </a:extLst>
              </a:tr>
              <a:tr h="477302">
                <a:tc>
                  <a:txBody>
                    <a:bodyPr/>
                    <a:lstStyle/>
                    <a:p>
                      <a:pPr>
                        <a:lnSpc>
                          <a:spcPct val="115000"/>
                        </a:lnSpc>
                      </a:pPr>
                      <a:r>
                        <a:rPr lang="en-IN" sz="2000" dirty="0">
                          <a:solidFill>
                            <a:schemeClr val="tx1"/>
                          </a:solidFill>
                          <a:effectLst/>
                        </a:rPr>
                        <a:t>Market Research</a:t>
                      </a:r>
                      <a:endParaRPr lang="en-IN" sz="1800" dirty="0">
                        <a:solidFill>
                          <a:schemeClr val="tx1"/>
                        </a:solidFill>
                        <a:effectLst/>
                        <a:latin typeface="Arial" panose="020B0604020202020204" pitchFamily="34" charset="0"/>
                        <a:ea typeface="Arial" panose="020B0604020202020204" pitchFamily="34" charset="0"/>
                      </a:endParaRPr>
                    </a:p>
                  </a:txBody>
                  <a:tcPr marL="60876" marR="60876" marT="60876" marB="60876"/>
                </a:tc>
                <a:tc>
                  <a:txBody>
                    <a:bodyPr/>
                    <a:lstStyle/>
                    <a:p>
                      <a:pPr>
                        <a:lnSpc>
                          <a:spcPct val="115000"/>
                        </a:lnSpc>
                      </a:pPr>
                      <a:r>
                        <a:rPr lang="en-IN" sz="2000">
                          <a:effectLst/>
                        </a:rPr>
                        <a:t>40000</a:t>
                      </a:r>
                      <a:endParaRPr lang="en-IN" sz="1800">
                        <a:effectLst/>
                        <a:latin typeface="Arial" panose="020B0604020202020204" pitchFamily="34" charset="0"/>
                        <a:ea typeface="Arial" panose="020B0604020202020204" pitchFamily="34" charset="0"/>
                      </a:endParaRPr>
                    </a:p>
                  </a:txBody>
                  <a:tcPr marL="60876" marR="60876" marT="60876" marB="60876"/>
                </a:tc>
                <a:extLst>
                  <a:ext uri="{0D108BD9-81ED-4DB2-BD59-A6C34878D82A}">
                    <a16:rowId xmlns:a16="http://schemas.microsoft.com/office/drawing/2014/main" val="1514401454"/>
                  </a:ext>
                </a:extLst>
              </a:tr>
              <a:tr h="1276626">
                <a:tc>
                  <a:txBody>
                    <a:bodyPr/>
                    <a:lstStyle/>
                    <a:p>
                      <a:pPr>
                        <a:lnSpc>
                          <a:spcPct val="115000"/>
                        </a:lnSpc>
                      </a:pPr>
                      <a:r>
                        <a:rPr lang="en-IN" sz="2000" dirty="0">
                          <a:solidFill>
                            <a:schemeClr val="tx1"/>
                          </a:solidFill>
                          <a:effectLst/>
                        </a:rPr>
                        <a:t>Production cost(PPE)</a:t>
                      </a:r>
                      <a:endParaRPr lang="en-IN" sz="1800" dirty="0">
                        <a:solidFill>
                          <a:schemeClr val="tx1"/>
                        </a:solidFill>
                        <a:effectLst/>
                      </a:endParaRPr>
                    </a:p>
                    <a:p>
                      <a:pPr>
                        <a:lnSpc>
                          <a:spcPct val="115000"/>
                        </a:lnSpc>
                      </a:pPr>
                      <a:r>
                        <a:rPr lang="en-IN" sz="2000" dirty="0">
                          <a:solidFill>
                            <a:schemeClr val="tx1"/>
                          </a:solidFill>
                          <a:effectLst/>
                        </a:rPr>
                        <a:t>-Gym product</a:t>
                      </a:r>
                      <a:endParaRPr lang="en-IN" sz="1800" dirty="0">
                        <a:solidFill>
                          <a:schemeClr val="tx1"/>
                        </a:solidFill>
                        <a:effectLst/>
                      </a:endParaRPr>
                    </a:p>
                    <a:p>
                      <a:pPr>
                        <a:lnSpc>
                          <a:spcPct val="115000"/>
                        </a:lnSpc>
                      </a:pPr>
                      <a:r>
                        <a:rPr lang="en-IN" sz="2000" dirty="0">
                          <a:solidFill>
                            <a:schemeClr val="tx1"/>
                          </a:solidFill>
                          <a:effectLst/>
                        </a:rPr>
                        <a:t>-Yoga product</a:t>
                      </a:r>
                      <a:endParaRPr lang="en-IN" sz="1800" dirty="0">
                        <a:solidFill>
                          <a:schemeClr val="tx1"/>
                        </a:solidFill>
                        <a:effectLst/>
                        <a:latin typeface="Arial" panose="020B0604020202020204" pitchFamily="34" charset="0"/>
                        <a:ea typeface="Arial" panose="020B0604020202020204" pitchFamily="34" charset="0"/>
                      </a:endParaRPr>
                    </a:p>
                  </a:txBody>
                  <a:tcPr marL="60876" marR="60876" marT="60876" marB="60876"/>
                </a:tc>
                <a:tc>
                  <a:txBody>
                    <a:bodyPr/>
                    <a:lstStyle/>
                    <a:p>
                      <a:pPr>
                        <a:lnSpc>
                          <a:spcPct val="115000"/>
                        </a:lnSpc>
                      </a:pPr>
                      <a:r>
                        <a:rPr lang="en-IN" sz="2000">
                          <a:effectLst/>
                        </a:rPr>
                        <a:t>500*0.6*1000=300000</a:t>
                      </a:r>
                      <a:endParaRPr lang="en-IN" sz="1800">
                        <a:effectLst/>
                      </a:endParaRPr>
                    </a:p>
                    <a:p>
                      <a:pPr>
                        <a:lnSpc>
                          <a:spcPct val="115000"/>
                        </a:lnSpc>
                      </a:pPr>
                      <a:r>
                        <a:rPr lang="en-IN" sz="2000">
                          <a:effectLst/>
                        </a:rPr>
                        <a:t>180*0.4*1000=200000</a:t>
                      </a:r>
                      <a:endParaRPr lang="en-IN" sz="1800">
                        <a:effectLst/>
                        <a:latin typeface="Arial" panose="020B0604020202020204" pitchFamily="34" charset="0"/>
                        <a:ea typeface="Arial" panose="020B0604020202020204" pitchFamily="34" charset="0"/>
                      </a:endParaRPr>
                    </a:p>
                  </a:txBody>
                  <a:tcPr marL="60876" marR="60876" marT="60876" marB="60876"/>
                </a:tc>
                <a:extLst>
                  <a:ext uri="{0D108BD9-81ED-4DB2-BD59-A6C34878D82A}">
                    <a16:rowId xmlns:a16="http://schemas.microsoft.com/office/drawing/2014/main" val="3048589426"/>
                  </a:ext>
                </a:extLst>
              </a:tr>
              <a:tr h="721142">
                <a:tc>
                  <a:txBody>
                    <a:bodyPr/>
                    <a:lstStyle/>
                    <a:p>
                      <a:pPr>
                        <a:lnSpc>
                          <a:spcPct val="115000"/>
                        </a:lnSpc>
                      </a:pPr>
                      <a:r>
                        <a:rPr lang="en-IN" sz="2000">
                          <a:solidFill>
                            <a:schemeClr val="tx1"/>
                          </a:solidFill>
                          <a:effectLst/>
                        </a:rPr>
                        <a:t>Advertisement and Promotion</a:t>
                      </a:r>
                      <a:endParaRPr lang="en-IN" sz="1800">
                        <a:solidFill>
                          <a:schemeClr val="tx1"/>
                        </a:solidFill>
                        <a:effectLst/>
                        <a:latin typeface="Arial" panose="020B0604020202020204" pitchFamily="34" charset="0"/>
                        <a:ea typeface="Arial" panose="020B0604020202020204" pitchFamily="34" charset="0"/>
                      </a:endParaRPr>
                    </a:p>
                  </a:txBody>
                  <a:tcPr marL="60876" marR="60876" marT="60876" marB="60876"/>
                </a:tc>
                <a:tc>
                  <a:txBody>
                    <a:bodyPr/>
                    <a:lstStyle/>
                    <a:p>
                      <a:pPr>
                        <a:lnSpc>
                          <a:spcPct val="115000"/>
                        </a:lnSpc>
                      </a:pPr>
                      <a:r>
                        <a:rPr lang="en-IN" sz="2000" dirty="0">
                          <a:effectLst/>
                        </a:rPr>
                        <a:t>100000</a:t>
                      </a:r>
                      <a:endParaRPr lang="en-IN" sz="1800" dirty="0">
                        <a:effectLst/>
                        <a:latin typeface="Arial" panose="020B0604020202020204" pitchFamily="34" charset="0"/>
                        <a:ea typeface="Arial" panose="020B0604020202020204" pitchFamily="34" charset="0"/>
                      </a:endParaRPr>
                    </a:p>
                  </a:txBody>
                  <a:tcPr marL="60876" marR="60876" marT="60876" marB="60876"/>
                </a:tc>
                <a:extLst>
                  <a:ext uri="{0D108BD9-81ED-4DB2-BD59-A6C34878D82A}">
                    <a16:rowId xmlns:a16="http://schemas.microsoft.com/office/drawing/2014/main" val="3935831745"/>
                  </a:ext>
                </a:extLst>
              </a:tr>
              <a:tr h="477302">
                <a:tc>
                  <a:txBody>
                    <a:bodyPr/>
                    <a:lstStyle/>
                    <a:p>
                      <a:pPr>
                        <a:lnSpc>
                          <a:spcPct val="115000"/>
                        </a:lnSpc>
                      </a:pPr>
                      <a:r>
                        <a:rPr lang="en-IN" sz="2000">
                          <a:solidFill>
                            <a:schemeClr val="tx1"/>
                          </a:solidFill>
                          <a:effectLst/>
                        </a:rPr>
                        <a:t>Distribution</a:t>
                      </a:r>
                      <a:endParaRPr lang="en-IN" sz="1800">
                        <a:solidFill>
                          <a:schemeClr val="tx1"/>
                        </a:solidFill>
                        <a:effectLst/>
                        <a:latin typeface="Arial" panose="020B0604020202020204" pitchFamily="34" charset="0"/>
                        <a:ea typeface="Arial" panose="020B0604020202020204" pitchFamily="34" charset="0"/>
                      </a:endParaRPr>
                    </a:p>
                  </a:txBody>
                  <a:tcPr marL="60876" marR="60876" marT="60876" marB="60876"/>
                </a:tc>
                <a:tc>
                  <a:txBody>
                    <a:bodyPr/>
                    <a:lstStyle/>
                    <a:p>
                      <a:pPr>
                        <a:lnSpc>
                          <a:spcPct val="115000"/>
                        </a:lnSpc>
                      </a:pPr>
                      <a:r>
                        <a:rPr lang="en-IN" sz="2000">
                          <a:effectLst/>
                        </a:rPr>
                        <a:t>1,70,000</a:t>
                      </a:r>
                      <a:endParaRPr lang="en-IN" sz="1800">
                        <a:effectLst/>
                        <a:latin typeface="Arial" panose="020B0604020202020204" pitchFamily="34" charset="0"/>
                        <a:ea typeface="Arial" panose="020B0604020202020204" pitchFamily="34" charset="0"/>
                      </a:endParaRPr>
                    </a:p>
                  </a:txBody>
                  <a:tcPr marL="60876" marR="60876" marT="60876" marB="60876"/>
                </a:tc>
                <a:extLst>
                  <a:ext uri="{0D108BD9-81ED-4DB2-BD59-A6C34878D82A}">
                    <a16:rowId xmlns:a16="http://schemas.microsoft.com/office/drawing/2014/main" val="3683013780"/>
                  </a:ext>
                </a:extLst>
              </a:tr>
              <a:tr h="477302">
                <a:tc>
                  <a:txBody>
                    <a:bodyPr/>
                    <a:lstStyle/>
                    <a:p>
                      <a:pPr>
                        <a:lnSpc>
                          <a:spcPct val="115000"/>
                        </a:lnSpc>
                      </a:pPr>
                      <a:r>
                        <a:rPr lang="en-IN" sz="2000">
                          <a:solidFill>
                            <a:schemeClr val="tx1"/>
                          </a:solidFill>
                          <a:effectLst/>
                        </a:rPr>
                        <a:t>Others(fixed cost)</a:t>
                      </a:r>
                      <a:endParaRPr lang="en-IN" sz="1800">
                        <a:solidFill>
                          <a:schemeClr val="tx1"/>
                        </a:solidFill>
                        <a:effectLst/>
                        <a:latin typeface="Arial" panose="020B0604020202020204" pitchFamily="34" charset="0"/>
                        <a:ea typeface="Arial" panose="020B0604020202020204" pitchFamily="34" charset="0"/>
                      </a:endParaRPr>
                    </a:p>
                  </a:txBody>
                  <a:tcPr marL="60876" marR="60876" marT="60876" marB="60876"/>
                </a:tc>
                <a:tc>
                  <a:txBody>
                    <a:bodyPr/>
                    <a:lstStyle/>
                    <a:p>
                      <a:pPr>
                        <a:lnSpc>
                          <a:spcPct val="115000"/>
                        </a:lnSpc>
                      </a:pPr>
                      <a:r>
                        <a:rPr lang="en-IN" sz="2000">
                          <a:effectLst/>
                        </a:rPr>
                        <a:t>1,00,000</a:t>
                      </a:r>
                      <a:endParaRPr lang="en-IN" sz="1800">
                        <a:effectLst/>
                        <a:latin typeface="Arial" panose="020B0604020202020204" pitchFamily="34" charset="0"/>
                        <a:ea typeface="Arial" panose="020B0604020202020204" pitchFamily="34" charset="0"/>
                      </a:endParaRPr>
                    </a:p>
                  </a:txBody>
                  <a:tcPr marL="60876" marR="60876" marT="60876" marB="60876"/>
                </a:tc>
                <a:extLst>
                  <a:ext uri="{0D108BD9-81ED-4DB2-BD59-A6C34878D82A}">
                    <a16:rowId xmlns:a16="http://schemas.microsoft.com/office/drawing/2014/main" val="973359102"/>
                  </a:ext>
                </a:extLst>
              </a:tr>
              <a:tr h="685938">
                <a:tc>
                  <a:txBody>
                    <a:bodyPr/>
                    <a:lstStyle/>
                    <a:p>
                      <a:pPr>
                        <a:lnSpc>
                          <a:spcPct val="115000"/>
                        </a:lnSpc>
                      </a:pPr>
                      <a:r>
                        <a:rPr lang="en-IN" sz="2000" dirty="0">
                          <a:solidFill>
                            <a:schemeClr val="tx1"/>
                          </a:solidFill>
                          <a:effectLst/>
                        </a:rPr>
                        <a:t>Total</a:t>
                      </a:r>
                      <a:endParaRPr lang="en-IN" sz="1800" dirty="0">
                        <a:solidFill>
                          <a:schemeClr val="tx1"/>
                        </a:solidFill>
                        <a:effectLst/>
                        <a:latin typeface="Arial" panose="020B0604020202020204" pitchFamily="34" charset="0"/>
                        <a:ea typeface="Arial" panose="020B0604020202020204" pitchFamily="34" charset="0"/>
                      </a:endParaRPr>
                    </a:p>
                  </a:txBody>
                  <a:tcPr marL="60876" marR="60876" marT="60876" marB="60876"/>
                </a:tc>
                <a:tc>
                  <a:txBody>
                    <a:bodyPr/>
                    <a:lstStyle/>
                    <a:p>
                      <a:pPr>
                        <a:lnSpc>
                          <a:spcPct val="115000"/>
                        </a:lnSpc>
                      </a:pPr>
                      <a:r>
                        <a:rPr lang="en-IN" sz="2000" dirty="0">
                          <a:effectLst/>
                        </a:rPr>
                        <a:t>9,10,000</a:t>
                      </a:r>
                      <a:endParaRPr lang="en-IN" sz="1800" dirty="0">
                        <a:effectLst/>
                        <a:latin typeface="Arial" panose="020B0604020202020204" pitchFamily="34" charset="0"/>
                        <a:ea typeface="Arial" panose="020B0604020202020204" pitchFamily="34" charset="0"/>
                      </a:endParaRPr>
                    </a:p>
                  </a:txBody>
                  <a:tcPr marL="60876" marR="60876" marT="60876" marB="60876"/>
                </a:tc>
                <a:extLst>
                  <a:ext uri="{0D108BD9-81ED-4DB2-BD59-A6C34878D82A}">
                    <a16:rowId xmlns:a16="http://schemas.microsoft.com/office/drawing/2014/main" val="1708714623"/>
                  </a:ext>
                </a:extLst>
              </a:tr>
            </a:tbl>
          </a:graphicData>
        </a:graphic>
      </p:graphicFrame>
      <p:sp>
        <p:nvSpPr>
          <p:cNvPr id="6" name="TextBox 5">
            <a:extLst>
              <a:ext uri="{FF2B5EF4-FFF2-40B4-BE49-F238E27FC236}">
                <a16:creationId xmlns:a16="http://schemas.microsoft.com/office/drawing/2014/main" id="{AA176269-19C2-B1F2-D85F-9321F5BA145E}"/>
              </a:ext>
            </a:extLst>
          </p:cNvPr>
          <p:cNvSpPr txBox="1"/>
          <p:nvPr/>
        </p:nvSpPr>
        <p:spPr>
          <a:xfrm>
            <a:off x="593912" y="6069688"/>
            <a:ext cx="5116606" cy="61555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Per month cost </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Break even = 727 units of product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69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4374776" y="349625"/>
            <a:ext cx="7207624" cy="5755340"/>
          </a:xfrm>
        </p:spPr>
        <p:txBody>
          <a:bodyPr/>
          <a:lstStyle/>
          <a:p>
            <a:pPr algn="ctr"/>
            <a:r>
              <a:rPr lang="en-US" sz="4800" dirty="0"/>
              <a:t>Thankyou!</a:t>
            </a:r>
          </a:p>
        </p:txBody>
      </p:sp>
    </p:spTree>
    <p:extLst>
      <p:ext uri="{BB962C8B-B14F-4D97-AF65-F5344CB8AC3E}">
        <p14:creationId xmlns:p14="http://schemas.microsoft.com/office/powerpoint/2010/main" val="1931727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249972" y="-26894"/>
            <a:ext cx="4529388" cy="1785465"/>
          </a:xfrm>
        </p:spPr>
        <p:txBody>
          <a:bodyPr>
            <a:normAutofit/>
          </a:bodyPr>
          <a:lstStyle/>
          <a:p>
            <a:r>
              <a:rPr lang="en-US" dirty="0"/>
              <a:t>Introduction</a:t>
            </a:r>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7"/>
          </p:nvPr>
        </p:nvSpPr>
        <p:spPr>
          <a:xfrm>
            <a:off x="1249972" y="2100736"/>
            <a:ext cx="4529388" cy="3582888"/>
          </a:xfrm>
        </p:spPr>
        <p:txBody>
          <a:bodyPr vert="horz" lIns="91440" tIns="45720" rIns="91440" bIns="45720" rtlCol="0" anchor="t">
            <a:normAutofit/>
          </a:bodyPr>
          <a:lstStyle/>
          <a:p>
            <a:pPr marL="285750" indent="-285750">
              <a:buFont typeface="Arial" panose="020B0604020202020204" pitchFamily="34" charset="0"/>
              <a:buChar char="•"/>
            </a:pPr>
            <a:r>
              <a:rPr lang="en-US" sz="1600" dirty="0"/>
              <a:t>'Snackable’ is a health-conscious snack brand dedicated to providing nutritious and delicious snack options for individuals pursuing a healthy and active lifestyle. </a:t>
            </a:r>
          </a:p>
          <a:p>
            <a:pPr marL="285750" indent="-285750">
              <a:buFont typeface="Arial" panose="020B0604020202020204" pitchFamily="34" charset="0"/>
              <a:buChar char="•"/>
            </a:pPr>
            <a:r>
              <a:rPr lang="en-US" sz="1600" dirty="0"/>
              <a:t>There’s growing demand for convenient and wholesome snacks in the yoga and gym community</a:t>
            </a:r>
          </a:p>
        </p:txBody>
      </p:sp>
      <p:pic>
        <p:nvPicPr>
          <p:cNvPr id="17" name="Picture Placeholder 16" descr="team member&#10;">
            <a:extLst>
              <a:ext uri="{FF2B5EF4-FFF2-40B4-BE49-F238E27FC236}">
                <a16:creationId xmlns:a16="http://schemas.microsoft.com/office/drawing/2014/main" id="{675F9124-3F84-4444-8B6D-EC5BE819EFDA}"/>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l="12" r="12"/>
          <a:stretch/>
        </p:blipFill>
        <p:spPr>
          <a:xfrm>
            <a:off x="6099048" y="777240"/>
            <a:ext cx="5184648" cy="5303520"/>
          </a:xfrm>
        </p:spPr>
      </p:pic>
      <p:pic>
        <p:nvPicPr>
          <p:cNvPr id="4" name="Picture 3">
            <a:extLst>
              <a:ext uri="{FF2B5EF4-FFF2-40B4-BE49-F238E27FC236}">
                <a16:creationId xmlns:a16="http://schemas.microsoft.com/office/drawing/2014/main" id="{6E0BF410-2343-4DE9-6C47-F5412426B5E8}"/>
              </a:ext>
            </a:extLst>
          </p:cNvPr>
          <p:cNvPicPr>
            <a:picLocks noChangeAspect="1"/>
          </p:cNvPicPr>
          <p:nvPr/>
        </p:nvPicPr>
        <p:blipFill>
          <a:blip r:embed="rId4"/>
          <a:stretch>
            <a:fillRect/>
          </a:stretch>
        </p:blipFill>
        <p:spPr>
          <a:xfrm>
            <a:off x="6047204" y="777240"/>
            <a:ext cx="5288335" cy="5303519"/>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101852" y="343060"/>
            <a:ext cx="10058400" cy="1141214"/>
          </a:xfrm>
        </p:spPr>
        <p:txBody>
          <a:bodyPr>
            <a:normAutofit/>
          </a:bodyPr>
          <a:lstStyle/>
          <a:p>
            <a:r>
              <a:rPr lang="en-US" dirty="0"/>
              <a:t>Market summary</a:t>
            </a:r>
          </a:p>
        </p:txBody>
      </p:sp>
      <p:pic>
        <p:nvPicPr>
          <p:cNvPr id="45" name="Picture Placeholder 44" descr="Remote Work Icon">
            <a:extLst>
              <a:ext uri="{FF2B5EF4-FFF2-40B4-BE49-F238E27FC236}">
                <a16:creationId xmlns:a16="http://schemas.microsoft.com/office/drawing/2014/main" id="{860AF494-AEDB-307D-CF83-D791F09DD4C7}"/>
              </a:ext>
            </a:extLst>
          </p:cNvPr>
          <p:cNvPicPr>
            <a:picLocks noGrp="1" noChangeAspect="1"/>
          </p:cNvPicPr>
          <p:nvPr>
            <p:ph type="pic" sz="quarter" idx="17"/>
          </p:nvPr>
        </p:nvPicPr>
        <p:blipFill>
          <a:blip r:embed="rId3">
            <a:extLst>
              <a:ext uri="{96DAC541-7B7A-43D3-8B79-37D633B846F1}">
                <asvg:svgBlip xmlns:asvg="http://schemas.microsoft.com/office/drawing/2016/SVG/main" r:embed="rId4"/>
              </a:ext>
            </a:extLst>
          </a:blip>
          <a:srcRect/>
          <a:stretch/>
        </p:blipFill>
        <p:spPr>
          <a:xfrm>
            <a:off x="2267161" y="1974838"/>
            <a:ext cx="731520" cy="7315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53312" y="3196922"/>
            <a:ext cx="2743200" cy="2286000"/>
          </a:xfrm>
        </p:spPr>
        <p:txBody>
          <a:bodyPr vert="horz" lIns="91440" tIns="45720" rIns="91440" bIns="45720" rtlCol="0" anchor="t">
            <a:normAutofit/>
          </a:bodyPr>
          <a:lstStyle/>
          <a:p>
            <a:r>
              <a:rPr lang="en-US" b="1" dirty="0"/>
              <a:t>Market Opportunity</a:t>
            </a:r>
            <a:r>
              <a:rPr lang="en-US" dirty="0"/>
              <a:t>:</a:t>
            </a:r>
          </a:p>
          <a:p>
            <a:r>
              <a:rPr lang="en-US" dirty="0"/>
              <a:t>Booming health and wellness sector. Projected $800 billion global yoga and fitness market by 2025.Prime market opportunity for "Snackable for Yoga and Gym.“</a:t>
            </a:r>
          </a:p>
          <a:p>
            <a:endParaRPr lang="en-US" dirty="0"/>
          </a:p>
        </p:txBody>
      </p:sp>
      <p:pic>
        <p:nvPicPr>
          <p:cNvPr id="47" name="Picture Placeholder 46" descr="Chart Icon">
            <a:extLst>
              <a:ext uri="{FF2B5EF4-FFF2-40B4-BE49-F238E27FC236}">
                <a16:creationId xmlns:a16="http://schemas.microsoft.com/office/drawing/2014/main" id="{CAF185EA-3BB4-684E-D96B-E67DBBE3F246}"/>
              </a:ext>
            </a:extLst>
          </p:cNvPr>
          <p:cNvPicPr>
            <a:picLocks noGrp="1" noChangeAspect="1"/>
          </p:cNvPicPr>
          <p:nvPr>
            <p:ph type="pic" sz="quarter" idx="18"/>
          </p:nvPr>
        </p:nvPicPr>
        <p:blipFill>
          <a:blip r:embed="rId5">
            <a:extLst>
              <a:ext uri="{96DAC541-7B7A-43D3-8B79-37D633B846F1}">
                <asvg:svgBlip xmlns:asvg="http://schemas.microsoft.com/office/drawing/2016/SVG/main" r:embed="rId6"/>
              </a:ext>
            </a:extLst>
          </a:blip>
          <a:srcRect l="756" r="756"/>
          <a:stretch/>
        </p:blipFill>
        <p:spPr>
          <a:xfrm>
            <a:off x="5730240" y="1881605"/>
            <a:ext cx="731520" cy="731520"/>
          </a:xfrm>
        </p:spPr>
      </p:pic>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59452" y="3101876"/>
            <a:ext cx="2743200" cy="2286000"/>
          </a:xfrm>
        </p:spPr>
        <p:txBody>
          <a:bodyPr/>
          <a:lstStyle/>
          <a:p>
            <a:r>
              <a:rPr lang="en-US" b="1" dirty="0"/>
              <a:t>Product Line:</a:t>
            </a:r>
          </a:p>
          <a:p>
            <a:r>
              <a:rPr lang="en-US" dirty="0"/>
              <a:t>Tailored products for yoga and gym enthusiasts. Diverse snack selection: protein bars, trail mixes, energy bites, and hydration beverages</a:t>
            </a:r>
          </a:p>
        </p:txBody>
      </p:sp>
      <p:pic>
        <p:nvPicPr>
          <p:cNvPr id="49" name="Picture Placeholder 48" descr="Notes Icon">
            <a:extLst>
              <a:ext uri="{FF2B5EF4-FFF2-40B4-BE49-F238E27FC236}">
                <a16:creationId xmlns:a16="http://schemas.microsoft.com/office/drawing/2014/main" id="{A555F727-00A7-489C-5296-C38670F8CE90}"/>
              </a:ext>
            </a:extLst>
          </p:cNvPr>
          <p:cNvPicPr>
            <a:picLocks noGrp="1" noChangeAspect="1"/>
          </p:cNvPicPr>
          <p:nvPr>
            <p:ph type="pic" sz="quarter" idx="19"/>
          </p:nvPr>
        </p:nvPicPr>
        <p:blipFill>
          <a:blip r:embed="rId7">
            <a:extLst>
              <a:ext uri="{96DAC541-7B7A-43D3-8B79-37D633B846F1}">
                <asvg:svgBlip xmlns:asvg="http://schemas.microsoft.com/office/drawing/2016/SVG/main" r:embed="rId8"/>
              </a:ext>
            </a:extLst>
          </a:blip>
          <a:srcRect l="108" r="108"/>
          <a:stretch/>
        </p:blipFill>
        <p:spPr>
          <a:xfrm>
            <a:off x="9193319" y="1918274"/>
            <a:ext cx="731520" cy="731520"/>
          </a:xfrm>
        </p:spPr>
      </p:pic>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095490" y="3101876"/>
            <a:ext cx="2743200" cy="2286000"/>
          </a:xfrm>
        </p:spPr>
        <p:txBody>
          <a:bodyPr/>
          <a:lstStyle/>
          <a:p>
            <a:r>
              <a:rPr lang="en-US" b="1" dirty="0"/>
              <a:t>Cost:</a:t>
            </a:r>
          </a:p>
          <a:p>
            <a:r>
              <a:rPr lang="en-US" dirty="0"/>
              <a:t>Our product cost is low, which gives us a market advantage.</a:t>
            </a:r>
          </a:p>
        </p:txBody>
      </p:sp>
    </p:spTree>
    <p:extLst>
      <p:ext uri="{BB962C8B-B14F-4D97-AF65-F5344CB8AC3E}">
        <p14:creationId xmlns:p14="http://schemas.microsoft.com/office/powerpoint/2010/main" val="315389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DC537-85E4-D708-377A-1D0E7FCC1F1A}"/>
              </a:ext>
            </a:extLst>
          </p:cNvPr>
          <p:cNvSpPr>
            <a:spLocks noGrp="1"/>
          </p:cNvSpPr>
          <p:nvPr>
            <p:ph type="title"/>
          </p:nvPr>
        </p:nvSpPr>
        <p:spPr>
          <a:xfrm>
            <a:off x="623421" y="0"/>
            <a:ext cx="10515600" cy="1078752"/>
          </a:xfrm>
        </p:spPr>
        <p:txBody>
          <a:bodyPr/>
          <a:lstStyle/>
          <a:p>
            <a:r>
              <a:rPr lang="en-US" dirty="0"/>
              <a:t>Current Market Situation</a:t>
            </a:r>
          </a:p>
        </p:txBody>
      </p:sp>
      <p:graphicFrame>
        <p:nvGraphicFramePr>
          <p:cNvPr id="6" name="Content Placeholder 5">
            <a:extLst>
              <a:ext uri="{FF2B5EF4-FFF2-40B4-BE49-F238E27FC236}">
                <a16:creationId xmlns:a16="http://schemas.microsoft.com/office/drawing/2014/main" id="{90CC792E-555C-BB09-A871-F87FC61099D4}"/>
              </a:ext>
            </a:extLst>
          </p:cNvPr>
          <p:cNvGraphicFramePr>
            <a:graphicFrameLocks noGrp="1"/>
          </p:cNvGraphicFramePr>
          <p:nvPr>
            <p:ph idx="1"/>
            <p:extLst>
              <p:ext uri="{D42A27DB-BD31-4B8C-83A1-F6EECF244321}">
                <p14:modId xmlns:p14="http://schemas.microsoft.com/office/powerpoint/2010/main" val="1700737037"/>
              </p:ext>
            </p:extLst>
          </p:nvPr>
        </p:nvGraphicFramePr>
        <p:xfrm>
          <a:off x="268941" y="1078752"/>
          <a:ext cx="11501718" cy="542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1101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DC537-85E4-D708-377A-1D0E7FCC1F1A}"/>
              </a:ext>
            </a:extLst>
          </p:cNvPr>
          <p:cNvSpPr>
            <a:spLocks noGrp="1"/>
          </p:cNvSpPr>
          <p:nvPr>
            <p:ph type="title"/>
          </p:nvPr>
        </p:nvSpPr>
        <p:spPr>
          <a:xfrm>
            <a:off x="623421" y="0"/>
            <a:ext cx="10515600" cy="1078752"/>
          </a:xfrm>
        </p:spPr>
        <p:txBody>
          <a:bodyPr/>
          <a:lstStyle/>
          <a:p>
            <a:r>
              <a:rPr lang="en-US" dirty="0"/>
              <a:t>Competitor Analysis</a:t>
            </a:r>
            <a:br>
              <a:rPr lang="en-US" dirty="0"/>
            </a:br>
            <a:r>
              <a:rPr lang="en-US" sz="2000" dirty="0"/>
              <a:t>(</a:t>
            </a:r>
            <a:r>
              <a:rPr lang="en-IN" sz="2000" u="none" strike="noStrike" dirty="0">
                <a:effectLst/>
                <a:latin typeface="Times New Roman" panose="02020603050405020304" pitchFamily="18" charset="0"/>
                <a:ea typeface="Times New Roman" panose="02020603050405020304" pitchFamily="18" charset="0"/>
              </a:rPr>
              <a:t>Competitor Product Analysis</a:t>
            </a:r>
            <a:r>
              <a:rPr lang="en-US" sz="2000" u="none" strike="noStrike" dirty="0">
                <a:effectLst/>
                <a:latin typeface="Times New Roman" panose="02020603050405020304" pitchFamily="18" charset="0"/>
                <a:ea typeface="Times New Roman" panose="02020603050405020304" pitchFamily="18" charset="0"/>
              </a:rPr>
              <a:t>)</a:t>
            </a:r>
            <a:endParaRPr lang="en-US" dirty="0"/>
          </a:p>
        </p:txBody>
      </p:sp>
      <p:graphicFrame>
        <p:nvGraphicFramePr>
          <p:cNvPr id="6" name="Content Placeholder 5">
            <a:extLst>
              <a:ext uri="{FF2B5EF4-FFF2-40B4-BE49-F238E27FC236}">
                <a16:creationId xmlns:a16="http://schemas.microsoft.com/office/drawing/2014/main" id="{90CC792E-555C-BB09-A871-F87FC61099D4}"/>
              </a:ext>
            </a:extLst>
          </p:cNvPr>
          <p:cNvGraphicFramePr>
            <a:graphicFrameLocks noGrp="1"/>
          </p:cNvGraphicFramePr>
          <p:nvPr>
            <p:ph idx="1"/>
            <p:extLst>
              <p:ext uri="{D42A27DB-BD31-4B8C-83A1-F6EECF244321}">
                <p14:modId xmlns:p14="http://schemas.microsoft.com/office/powerpoint/2010/main" val="3372166016"/>
              </p:ext>
            </p:extLst>
          </p:nvPr>
        </p:nvGraphicFramePr>
        <p:xfrm>
          <a:off x="457200" y="1090704"/>
          <a:ext cx="11501718" cy="542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2670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FC61F1-8689-1E7B-C4E1-E65E0D0B6D91}"/>
              </a:ext>
            </a:extLst>
          </p:cNvPr>
          <p:cNvPicPr>
            <a:picLocks noChangeAspect="1"/>
          </p:cNvPicPr>
          <p:nvPr/>
        </p:nvPicPr>
        <p:blipFill>
          <a:blip r:embed="rId2"/>
          <a:stretch>
            <a:fillRect/>
          </a:stretch>
        </p:blipFill>
        <p:spPr>
          <a:xfrm>
            <a:off x="654370" y="624356"/>
            <a:ext cx="2042337" cy="402371"/>
          </a:xfrm>
          <a:prstGeom prst="rect">
            <a:avLst/>
          </a:prstGeom>
          <a:ln w="12700">
            <a:solidFill>
              <a:schemeClr val="tx1"/>
            </a:solidFill>
          </a:ln>
        </p:spPr>
      </p:pic>
      <p:pic>
        <p:nvPicPr>
          <p:cNvPr id="5" name="Picture 4">
            <a:extLst>
              <a:ext uri="{FF2B5EF4-FFF2-40B4-BE49-F238E27FC236}">
                <a16:creationId xmlns:a16="http://schemas.microsoft.com/office/drawing/2014/main" id="{8D522414-BDDC-26ED-05D1-1A83EF1CE017}"/>
              </a:ext>
            </a:extLst>
          </p:cNvPr>
          <p:cNvPicPr>
            <a:picLocks noChangeAspect="1"/>
          </p:cNvPicPr>
          <p:nvPr/>
        </p:nvPicPr>
        <p:blipFill>
          <a:blip r:embed="rId3"/>
          <a:stretch>
            <a:fillRect/>
          </a:stretch>
        </p:blipFill>
        <p:spPr>
          <a:xfrm>
            <a:off x="560292" y="1764821"/>
            <a:ext cx="11071415" cy="3328357"/>
          </a:xfrm>
          <a:prstGeom prst="rect">
            <a:avLst/>
          </a:prstGeom>
          <a:ln w="12700">
            <a:solidFill>
              <a:schemeClr val="tx1"/>
            </a:solidFill>
          </a:ln>
          <a:effectLst>
            <a:softEdge rad="0"/>
          </a:effectLst>
        </p:spPr>
      </p:pic>
    </p:spTree>
    <p:extLst>
      <p:ext uri="{BB962C8B-B14F-4D97-AF65-F5344CB8AC3E}">
        <p14:creationId xmlns:p14="http://schemas.microsoft.com/office/powerpoint/2010/main" val="172051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DC537-85E4-D708-377A-1D0E7FCC1F1A}"/>
              </a:ext>
            </a:extLst>
          </p:cNvPr>
          <p:cNvSpPr>
            <a:spLocks noGrp="1"/>
          </p:cNvSpPr>
          <p:nvPr>
            <p:ph type="title"/>
          </p:nvPr>
        </p:nvSpPr>
        <p:spPr>
          <a:xfrm>
            <a:off x="623421" y="0"/>
            <a:ext cx="10515600" cy="1078752"/>
          </a:xfrm>
        </p:spPr>
        <p:txBody>
          <a:bodyPr/>
          <a:lstStyle/>
          <a:p>
            <a:r>
              <a:rPr lang="en-US" dirty="0"/>
              <a:t>Swot Analysis</a:t>
            </a:r>
          </a:p>
        </p:txBody>
      </p:sp>
      <p:graphicFrame>
        <p:nvGraphicFramePr>
          <p:cNvPr id="6" name="Content Placeholder 5">
            <a:extLst>
              <a:ext uri="{FF2B5EF4-FFF2-40B4-BE49-F238E27FC236}">
                <a16:creationId xmlns:a16="http://schemas.microsoft.com/office/drawing/2014/main" id="{90CC792E-555C-BB09-A871-F87FC61099D4}"/>
              </a:ext>
            </a:extLst>
          </p:cNvPr>
          <p:cNvGraphicFramePr>
            <a:graphicFrameLocks noGrp="1"/>
          </p:cNvGraphicFramePr>
          <p:nvPr>
            <p:ph idx="1"/>
            <p:extLst>
              <p:ext uri="{D42A27DB-BD31-4B8C-83A1-F6EECF244321}">
                <p14:modId xmlns:p14="http://schemas.microsoft.com/office/powerpoint/2010/main" val="3022978893"/>
              </p:ext>
            </p:extLst>
          </p:nvPr>
        </p:nvGraphicFramePr>
        <p:xfrm>
          <a:off x="268941" y="1078752"/>
          <a:ext cx="11501718" cy="5429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676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101852" y="343060"/>
            <a:ext cx="10058400" cy="1141214"/>
          </a:xfrm>
        </p:spPr>
        <p:txBody>
          <a:bodyPr>
            <a:normAutofit/>
          </a:bodyPr>
          <a:lstStyle/>
          <a:p>
            <a:r>
              <a:rPr lang="en-US" dirty="0"/>
              <a:t>Market Objective</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53310" y="1958875"/>
            <a:ext cx="3120077" cy="3240653"/>
          </a:xfrm>
        </p:spPr>
        <p:txBody>
          <a:bodyPr vert="horz" lIns="91440" tIns="45720" rIns="91440" bIns="45720" rtlCol="0" anchor="t">
            <a:normAutofit/>
          </a:bodyPr>
          <a:lstStyle/>
          <a:p>
            <a:r>
              <a:rPr lang="en-US" sz="1700" b="1" dirty="0"/>
              <a:t>Increase Sales:</a:t>
            </a:r>
          </a:p>
          <a:p>
            <a:endParaRPr lang="en-US" sz="1700" b="1" dirty="0"/>
          </a:p>
          <a:p>
            <a:pPr algn="just"/>
            <a:r>
              <a:rPr lang="en-US" dirty="0"/>
              <a:t>Use limited-time promotions and discounts to attract early adopters and price-sensitive </a:t>
            </a:r>
            <a:r>
              <a:rPr lang="en-US" dirty="0" err="1"/>
              <a:t>consumers.Collaborate</a:t>
            </a:r>
            <a:r>
              <a:rPr lang="en-US" dirty="0"/>
              <a:t> with complementary brands for bundled offerings and joint promotions to expand the customer base</a:t>
            </a:r>
            <a:r>
              <a:rPr lang="en-US" b="1" dirty="0"/>
              <a:t>.</a:t>
            </a:r>
          </a:p>
          <a:p>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59451" y="1967928"/>
            <a:ext cx="3120077" cy="3240652"/>
          </a:xfrm>
        </p:spPr>
        <p:txBody>
          <a:bodyPr>
            <a:normAutofit/>
          </a:bodyPr>
          <a:lstStyle/>
          <a:p>
            <a:r>
              <a:rPr lang="en-US" sz="1700" b="1" dirty="0"/>
              <a:t>Build Brand Awareness: </a:t>
            </a:r>
          </a:p>
          <a:p>
            <a:endParaRPr lang="en-US" sz="1700" b="1" dirty="0"/>
          </a:p>
          <a:p>
            <a:pPr algn="just"/>
            <a:r>
              <a:rPr lang="en-US" dirty="0"/>
              <a:t> Create informative and entertaining content to educate consumers about snacking culture and trends. Sponsor relevant events and host in-person and virtual engagements to showcase the product and engage with potential   customers.</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7978588" y="1958875"/>
            <a:ext cx="3021105" cy="3357195"/>
          </a:xfrm>
        </p:spPr>
        <p:txBody>
          <a:bodyPr>
            <a:normAutofit/>
          </a:bodyPr>
          <a:lstStyle/>
          <a:p>
            <a:r>
              <a:rPr lang="en-US" sz="1600" b="1" dirty="0"/>
              <a:t>Marketing Strategy:</a:t>
            </a:r>
          </a:p>
          <a:p>
            <a:endParaRPr lang="en-US" sz="1600" b="1" dirty="0"/>
          </a:p>
          <a:p>
            <a:pPr algn="just"/>
            <a:r>
              <a:rPr lang="en-US" dirty="0"/>
              <a:t>Product Differentiation: Highlight unique features and benefits to stand out from </a:t>
            </a:r>
            <a:r>
              <a:rPr lang="en-US" dirty="0" err="1"/>
              <a:t>competitors.Social</a:t>
            </a:r>
            <a:r>
              <a:rPr lang="en-US" dirty="0"/>
              <a:t> Media Advertising: Run targeted ad campaigns on platforms like Facebook, Instagram, and Twitter</a:t>
            </a:r>
            <a:r>
              <a:rPr lang="en-US" b="1" dirty="0"/>
              <a:t>. </a:t>
            </a:r>
          </a:p>
        </p:txBody>
      </p:sp>
    </p:spTree>
    <p:extLst>
      <p:ext uri="{BB962C8B-B14F-4D97-AF65-F5344CB8AC3E}">
        <p14:creationId xmlns:p14="http://schemas.microsoft.com/office/powerpoint/2010/main" val="297363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AE27-EDCE-1BA7-FE80-9C5F4A4FFA1C}"/>
              </a:ext>
            </a:extLst>
          </p:cNvPr>
          <p:cNvSpPr>
            <a:spLocks noGrp="1"/>
          </p:cNvSpPr>
          <p:nvPr>
            <p:ph type="title"/>
          </p:nvPr>
        </p:nvSpPr>
        <p:spPr>
          <a:xfrm>
            <a:off x="596527" y="555811"/>
            <a:ext cx="10515600" cy="1078752"/>
          </a:xfrm>
        </p:spPr>
        <p:txBody>
          <a:bodyPr/>
          <a:lstStyle/>
          <a:p>
            <a:br>
              <a:rPr lang="en-US" dirty="0"/>
            </a:br>
            <a:br>
              <a:rPr lang="en-US" dirty="0"/>
            </a:br>
            <a:br>
              <a:rPr lang="en-US" dirty="0"/>
            </a:br>
            <a:r>
              <a:rPr lang="en-US" dirty="0"/>
              <a:t>Ansoff matrix:</a:t>
            </a:r>
            <a:br>
              <a:rPr lang="en-US" dirty="0"/>
            </a:br>
            <a:r>
              <a:rPr lang="en-US" sz="1800" dirty="0"/>
              <a:t>This matrix represents that our product is currently at the product development stage.</a:t>
            </a:r>
            <a:br>
              <a:rPr lang="en-US" sz="1800" dirty="0"/>
            </a:br>
            <a:endParaRPr lang="en-US" dirty="0"/>
          </a:p>
        </p:txBody>
      </p:sp>
      <p:graphicFrame>
        <p:nvGraphicFramePr>
          <p:cNvPr id="3" name="Table 2">
            <a:extLst>
              <a:ext uri="{FF2B5EF4-FFF2-40B4-BE49-F238E27FC236}">
                <a16:creationId xmlns:a16="http://schemas.microsoft.com/office/drawing/2014/main" id="{2A41A37A-D523-C73D-586A-44E6E5AF02A8}"/>
              </a:ext>
            </a:extLst>
          </p:cNvPr>
          <p:cNvGraphicFramePr>
            <a:graphicFrameLocks noGrp="1"/>
          </p:cNvGraphicFramePr>
          <p:nvPr>
            <p:extLst>
              <p:ext uri="{D42A27DB-BD31-4B8C-83A1-F6EECF244321}">
                <p14:modId xmlns:p14="http://schemas.microsoft.com/office/powerpoint/2010/main" val="1358870816"/>
              </p:ext>
            </p:extLst>
          </p:nvPr>
        </p:nvGraphicFramePr>
        <p:xfrm>
          <a:off x="910909" y="1917833"/>
          <a:ext cx="9480886" cy="3022334"/>
        </p:xfrm>
        <a:graphic>
          <a:graphicData uri="http://schemas.openxmlformats.org/drawingml/2006/table">
            <a:tbl>
              <a:tblPr/>
              <a:tblGrid>
                <a:gridCol w="3337734">
                  <a:extLst>
                    <a:ext uri="{9D8B030D-6E8A-4147-A177-3AD203B41FA5}">
                      <a16:colId xmlns:a16="http://schemas.microsoft.com/office/drawing/2014/main" val="3865735543"/>
                    </a:ext>
                  </a:extLst>
                </a:gridCol>
                <a:gridCol w="3092142">
                  <a:extLst>
                    <a:ext uri="{9D8B030D-6E8A-4147-A177-3AD203B41FA5}">
                      <a16:colId xmlns:a16="http://schemas.microsoft.com/office/drawing/2014/main" val="2195152679"/>
                    </a:ext>
                  </a:extLst>
                </a:gridCol>
                <a:gridCol w="3051010">
                  <a:extLst>
                    <a:ext uri="{9D8B030D-6E8A-4147-A177-3AD203B41FA5}">
                      <a16:colId xmlns:a16="http://schemas.microsoft.com/office/drawing/2014/main" val="3778871826"/>
                    </a:ext>
                  </a:extLst>
                </a:gridCol>
              </a:tblGrid>
              <a:tr h="1042582">
                <a:tc>
                  <a:txBody>
                    <a:bodyPr/>
                    <a:lstStyle/>
                    <a:p>
                      <a:pPr>
                        <a:lnSpc>
                          <a:spcPct val="115000"/>
                        </a:lnSpc>
                      </a:pPr>
                      <a:r>
                        <a:rPr lang="en-IN" sz="2400" dirty="0">
                          <a:effectLst/>
                          <a:latin typeface="Times New Roman" panose="02020603050405020304" pitchFamily="18" charset="0"/>
                          <a:ea typeface="Times New Roman" panose="02020603050405020304" pitchFamily="18" charset="0"/>
                        </a:rPr>
                        <a:t> </a:t>
                      </a:r>
                      <a:endParaRPr lang="en-IN" sz="1400" dirty="0">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IN" sz="2400" b="1" dirty="0">
                          <a:solidFill>
                            <a:srgbClr val="0070C0"/>
                          </a:solidFill>
                          <a:effectLst/>
                          <a:latin typeface="Times New Roman" panose="02020603050405020304" pitchFamily="18" charset="0"/>
                          <a:ea typeface="Times New Roman" panose="02020603050405020304" pitchFamily="18" charset="0"/>
                        </a:rPr>
                        <a:t>Existing Market</a:t>
                      </a:r>
                      <a:endParaRPr lang="en-IN" sz="1600" b="1" dirty="0">
                        <a:solidFill>
                          <a:srgbClr val="0070C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IN" sz="2400" b="1" dirty="0">
                          <a:solidFill>
                            <a:srgbClr val="0070C0"/>
                          </a:solidFill>
                          <a:effectLst/>
                          <a:latin typeface="Times New Roman" panose="02020603050405020304" pitchFamily="18" charset="0"/>
                          <a:ea typeface="Times New Roman" panose="02020603050405020304" pitchFamily="18" charset="0"/>
                        </a:rPr>
                        <a:t>New Market</a:t>
                      </a:r>
                      <a:endParaRPr lang="en-IN" sz="1600" b="1" dirty="0">
                        <a:solidFill>
                          <a:srgbClr val="0070C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4729132"/>
                  </a:ext>
                </a:extLst>
              </a:tr>
              <a:tr h="1042582">
                <a:tc>
                  <a:txBody>
                    <a:bodyPr/>
                    <a:lstStyle/>
                    <a:p>
                      <a:pPr>
                        <a:lnSpc>
                          <a:spcPct val="115000"/>
                        </a:lnSpc>
                      </a:pPr>
                      <a:r>
                        <a:rPr lang="en-IN" sz="2400" b="1" dirty="0">
                          <a:solidFill>
                            <a:srgbClr val="0070C0"/>
                          </a:solidFill>
                          <a:effectLst/>
                          <a:latin typeface="Times New Roman" panose="02020603050405020304" pitchFamily="18" charset="0"/>
                          <a:ea typeface="Times New Roman" panose="02020603050405020304" pitchFamily="18" charset="0"/>
                        </a:rPr>
                        <a:t>Existing Product</a:t>
                      </a:r>
                      <a:endParaRPr lang="en-IN" sz="1600" b="1" dirty="0">
                        <a:solidFill>
                          <a:srgbClr val="0070C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IN" sz="1800" dirty="0">
                          <a:effectLst/>
                          <a:latin typeface="Times New Roman" panose="02020603050405020304" pitchFamily="18" charset="0"/>
                          <a:ea typeface="Times New Roman" panose="02020603050405020304" pitchFamily="18" charset="0"/>
                        </a:rPr>
                        <a:t>Market Penetration</a:t>
                      </a:r>
                      <a:endParaRPr lang="en-IN" sz="1400" dirty="0">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IN" sz="1800" b="0" dirty="0">
                          <a:effectLst/>
                          <a:latin typeface="Times New Roman" panose="02020603050405020304" pitchFamily="18" charset="0"/>
                          <a:ea typeface="Times New Roman" panose="02020603050405020304" pitchFamily="18" charset="0"/>
                        </a:rPr>
                        <a:t>Product Development</a:t>
                      </a:r>
                      <a:endParaRPr lang="en-IN" sz="1400" b="0" dirty="0">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7291263"/>
                  </a:ext>
                </a:extLst>
              </a:tr>
              <a:tr h="937170">
                <a:tc>
                  <a:txBody>
                    <a:bodyPr/>
                    <a:lstStyle/>
                    <a:p>
                      <a:pPr>
                        <a:lnSpc>
                          <a:spcPct val="115000"/>
                        </a:lnSpc>
                      </a:pPr>
                      <a:r>
                        <a:rPr lang="en-IN" sz="2400" b="1" dirty="0">
                          <a:solidFill>
                            <a:srgbClr val="0070C0"/>
                          </a:solidFill>
                          <a:effectLst/>
                          <a:latin typeface="Times New Roman" panose="02020603050405020304" pitchFamily="18" charset="0"/>
                          <a:ea typeface="Times New Roman" panose="02020603050405020304" pitchFamily="18" charset="0"/>
                        </a:rPr>
                        <a:t>New Product</a:t>
                      </a:r>
                      <a:endParaRPr lang="en-IN" sz="1600" b="1" dirty="0">
                        <a:solidFill>
                          <a:srgbClr val="0070C0"/>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IN" sz="1800" dirty="0">
                          <a:effectLst/>
                          <a:latin typeface="Times New Roman" panose="02020603050405020304" pitchFamily="18" charset="0"/>
                          <a:ea typeface="Times New Roman" panose="02020603050405020304" pitchFamily="18" charset="0"/>
                        </a:rPr>
                        <a:t>Market Development</a:t>
                      </a:r>
                      <a:endParaRPr lang="en-IN" sz="1400" dirty="0">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r>
                        <a:rPr lang="en-IN" sz="1800" dirty="0">
                          <a:effectLst/>
                          <a:latin typeface="Times New Roman" panose="02020603050405020304" pitchFamily="18" charset="0"/>
                          <a:ea typeface="Times New Roman" panose="02020603050405020304" pitchFamily="18" charset="0"/>
                        </a:rPr>
                        <a:t>Diversification Strategy</a:t>
                      </a:r>
                      <a:endParaRPr lang="en-IN" sz="1400" dirty="0">
                        <a:effectLst/>
                        <a:latin typeface="Arial" panose="020B0604020202020204" pitchFamily="34" charset="0"/>
                        <a:ea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6535415"/>
                  </a:ext>
                </a:extLst>
              </a:tr>
            </a:tbl>
          </a:graphicData>
        </a:graphic>
      </p:graphicFrame>
    </p:spTree>
    <p:extLst>
      <p:ext uri="{BB962C8B-B14F-4D97-AF65-F5344CB8AC3E}">
        <p14:creationId xmlns:p14="http://schemas.microsoft.com/office/powerpoint/2010/main" val="3761629171"/>
      </p:ext>
    </p:extLst>
  </p:cSld>
  <p:clrMapOvr>
    <a:masterClrMapping/>
  </p:clrMapOvr>
</p:sld>
</file>

<file path=ppt/theme/theme1.xml><?xml version="1.0" encoding="utf-8"?>
<a:theme xmlns:a="http://schemas.openxmlformats.org/drawingml/2006/main" name="Custom">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 presentation_Win32_SL_V6" id="{247C233E-66F0-472C-98D0-71D93B48FAAF}" vid="{5641D624-EBBB-48CA-9681-2C5124B66F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7327EF-DD23-4769-94BA-6D792D59B91D}">
  <ds:schemaRefs>
    <ds:schemaRef ds:uri="http://schemas.microsoft.com/sharepoint/v3/contenttype/forms"/>
  </ds:schemaRefs>
</ds:datastoreItem>
</file>

<file path=customXml/itemProps2.xml><?xml version="1.0" encoding="utf-8"?>
<ds:datastoreItem xmlns:ds="http://schemas.openxmlformats.org/officeDocument/2006/customXml" ds:itemID="{BB80EA65-E557-4C89-97EE-8F67EC45908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9D2ECEF-3C9F-4880-827B-C2F177DCE1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Business plan presentation</Template>
  <TotalTime>109</TotalTime>
  <Words>1045</Words>
  <Application>Microsoft Office PowerPoint</Application>
  <PresentationFormat>Widescreen</PresentationFormat>
  <Paragraphs>140</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Calibri</vt:lpstr>
      <vt:lpstr>Quire Sans Pro Light</vt:lpstr>
      <vt:lpstr>Times New Roman</vt:lpstr>
      <vt:lpstr>Tisa Offc Serif Pro</vt:lpstr>
      <vt:lpstr>Custom</vt:lpstr>
      <vt:lpstr>Marketing Management Project</vt:lpstr>
      <vt:lpstr>Introduction</vt:lpstr>
      <vt:lpstr>Market summary</vt:lpstr>
      <vt:lpstr>Current Market Situation</vt:lpstr>
      <vt:lpstr>Competitor Analysis (Competitor Product Analysis)</vt:lpstr>
      <vt:lpstr>PowerPoint Presentation</vt:lpstr>
      <vt:lpstr>Swot Analysis</vt:lpstr>
      <vt:lpstr>Market Objective</vt:lpstr>
      <vt:lpstr>   Ansoff matrix: This matrix represents that our product is currently at the product development stage. </vt:lpstr>
      <vt:lpstr>Positioning</vt:lpstr>
      <vt:lpstr>Value Proposition</vt:lpstr>
      <vt:lpstr>Value Proposition: </vt:lpstr>
      <vt:lpstr>4-Ps  Protein bars: </vt:lpstr>
      <vt:lpstr>4-Ps  Aloe juice:  </vt:lpstr>
      <vt:lpstr>Control  A control strategy is a plan of action that is designed to manage and mitigate risks or potential problems that may arise in the production, distribution, or promotion of an energy drink</vt:lpstr>
      <vt:lpstr>Financials table (Budget)</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Management Project</dc:title>
  <dc:creator>harsha harod</dc:creator>
  <cp:lastModifiedBy>Avijit Biswas</cp:lastModifiedBy>
  <cp:revision>3</cp:revision>
  <dcterms:created xsi:type="dcterms:W3CDTF">2023-10-27T17:47:02Z</dcterms:created>
  <dcterms:modified xsi:type="dcterms:W3CDTF">2023-12-13T14:32:32Z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